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87" r:id="rId22"/>
    <p:sldId id="286" r:id="rId23"/>
    <p:sldId id="277" r:id="rId24"/>
    <p:sldId id="278" r:id="rId25"/>
    <p:sldId id="288" r:id="rId26"/>
    <p:sldId id="279" r:id="rId27"/>
    <p:sldId id="281" r:id="rId28"/>
    <p:sldId id="282" r:id="rId29"/>
    <p:sldId id="284" r:id="rId30"/>
    <p:sldId id="285" r:id="rId31"/>
    <p:sldId id="280" r:id="rId32"/>
    <p:sldId id="283" r:id="rId3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3FCC30-095C-4BA4-91FC-5449F0113A87}" v="9" dt="2019-03-27T16:14:53.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85" autoAdjust="0"/>
    <p:restoredTop sz="94660"/>
  </p:normalViewPr>
  <p:slideViewPr>
    <p:cSldViewPr snapToGrid="0">
      <p:cViewPr varScale="1">
        <p:scale>
          <a:sx n="74" d="100"/>
          <a:sy n="74" d="100"/>
        </p:scale>
        <p:origin x="9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ECE194-9878-48BF-9711-86C562F00D3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1839804-FCAB-476C-A0EA-D19C6B58D3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EFD675C-A735-4440-AA57-73F51D64E6FE}"/>
              </a:ext>
            </a:extLst>
          </p:cNvPr>
          <p:cNvSpPr>
            <a:spLocks noGrp="1"/>
          </p:cNvSpPr>
          <p:nvPr>
            <p:ph type="dt" sz="half" idx="10"/>
          </p:nvPr>
        </p:nvSpPr>
        <p:spPr/>
        <p:txBody>
          <a:bodyPr/>
          <a:lstStyle/>
          <a:p>
            <a:fld id="{1A407543-E1E1-4A5B-9856-9EA43FCD86CF}" type="datetimeFigureOut">
              <a:rPr lang="nb-NO" smtClean="0"/>
              <a:t>28.03.2019</a:t>
            </a:fld>
            <a:endParaRPr lang="nb-NO"/>
          </a:p>
        </p:txBody>
      </p:sp>
      <p:sp>
        <p:nvSpPr>
          <p:cNvPr id="5" name="Plassholder for bunntekst 4">
            <a:extLst>
              <a:ext uri="{FF2B5EF4-FFF2-40B4-BE49-F238E27FC236}">
                <a16:creationId xmlns:a16="http://schemas.microsoft.com/office/drawing/2014/main" id="{A569C120-5106-4566-B98F-10C146ABA28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3002A22-61BD-4F4B-A8BA-0B60F1ABD88F}"/>
              </a:ext>
            </a:extLst>
          </p:cNvPr>
          <p:cNvSpPr>
            <a:spLocks noGrp="1"/>
          </p:cNvSpPr>
          <p:nvPr>
            <p:ph type="sldNum" sz="quarter" idx="12"/>
          </p:nvPr>
        </p:nvSpPr>
        <p:spPr/>
        <p:txBody>
          <a:bodyPr/>
          <a:lstStyle/>
          <a:p>
            <a:fld id="{41A2BB21-4638-45E9-AFDA-97455413E955}" type="slidenum">
              <a:rPr lang="nb-NO" smtClean="0"/>
              <a:t>‹#›</a:t>
            </a:fld>
            <a:endParaRPr lang="nb-NO"/>
          </a:p>
        </p:txBody>
      </p:sp>
    </p:spTree>
    <p:extLst>
      <p:ext uri="{BB962C8B-B14F-4D97-AF65-F5344CB8AC3E}">
        <p14:creationId xmlns:p14="http://schemas.microsoft.com/office/powerpoint/2010/main" val="3111699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FE5014-450A-4C0B-9C89-71D014CFBBA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FF4BC75-876C-4A2B-B645-2DE468DBAF4D}"/>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9291692-DEC8-44D0-A879-24FE725F2AF3}"/>
              </a:ext>
            </a:extLst>
          </p:cNvPr>
          <p:cNvSpPr>
            <a:spLocks noGrp="1"/>
          </p:cNvSpPr>
          <p:nvPr>
            <p:ph type="dt" sz="half" idx="10"/>
          </p:nvPr>
        </p:nvSpPr>
        <p:spPr/>
        <p:txBody>
          <a:bodyPr/>
          <a:lstStyle/>
          <a:p>
            <a:fld id="{1A407543-E1E1-4A5B-9856-9EA43FCD86CF}" type="datetimeFigureOut">
              <a:rPr lang="nb-NO" smtClean="0"/>
              <a:t>28.03.2019</a:t>
            </a:fld>
            <a:endParaRPr lang="nb-NO"/>
          </a:p>
        </p:txBody>
      </p:sp>
      <p:sp>
        <p:nvSpPr>
          <p:cNvPr id="5" name="Plassholder for bunntekst 4">
            <a:extLst>
              <a:ext uri="{FF2B5EF4-FFF2-40B4-BE49-F238E27FC236}">
                <a16:creationId xmlns:a16="http://schemas.microsoft.com/office/drawing/2014/main" id="{35A9425E-C715-47A9-A5F9-A573F38672A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DB04A0B-552B-45D8-B125-D6EE93959CFE}"/>
              </a:ext>
            </a:extLst>
          </p:cNvPr>
          <p:cNvSpPr>
            <a:spLocks noGrp="1"/>
          </p:cNvSpPr>
          <p:nvPr>
            <p:ph type="sldNum" sz="quarter" idx="12"/>
          </p:nvPr>
        </p:nvSpPr>
        <p:spPr/>
        <p:txBody>
          <a:bodyPr/>
          <a:lstStyle/>
          <a:p>
            <a:fld id="{41A2BB21-4638-45E9-AFDA-97455413E955}" type="slidenum">
              <a:rPr lang="nb-NO" smtClean="0"/>
              <a:t>‹#›</a:t>
            </a:fld>
            <a:endParaRPr lang="nb-NO"/>
          </a:p>
        </p:txBody>
      </p:sp>
    </p:spTree>
    <p:extLst>
      <p:ext uri="{BB962C8B-B14F-4D97-AF65-F5344CB8AC3E}">
        <p14:creationId xmlns:p14="http://schemas.microsoft.com/office/powerpoint/2010/main" val="250391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634476A-864D-4CE8-8D7A-7A242BC81F66}"/>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A3E678F-ABBC-461A-8635-14D7F0A9F702}"/>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F81FE09-D914-427C-9821-B36E1D73E1C5}"/>
              </a:ext>
            </a:extLst>
          </p:cNvPr>
          <p:cNvSpPr>
            <a:spLocks noGrp="1"/>
          </p:cNvSpPr>
          <p:nvPr>
            <p:ph type="dt" sz="half" idx="10"/>
          </p:nvPr>
        </p:nvSpPr>
        <p:spPr/>
        <p:txBody>
          <a:bodyPr/>
          <a:lstStyle/>
          <a:p>
            <a:fld id="{1A407543-E1E1-4A5B-9856-9EA43FCD86CF}" type="datetimeFigureOut">
              <a:rPr lang="nb-NO" smtClean="0"/>
              <a:t>28.03.2019</a:t>
            </a:fld>
            <a:endParaRPr lang="nb-NO"/>
          </a:p>
        </p:txBody>
      </p:sp>
      <p:sp>
        <p:nvSpPr>
          <p:cNvPr id="5" name="Plassholder for bunntekst 4">
            <a:extLst>
              <a:ext uri="{FF2B5EF4-FFF2-40B4-BE49-F238E27FC236}">
                <a16:creationId xmlns:a16="http://schemas.microsoft.com/office/drawing/2014/main" id="{6A9BFB05-7426-40C9-B232-635DE069790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43A6CD1-ED53-49F5-AEA1-0223D96C1862}"/>
              </a:ext>
            </a:extLst>
          </p:cNvPr>
          <p:cNvSpPr>
            <a:spLocks noGrp="1"/>
          </p:cNvSpPr>
          <p:nvPr>
            <p:ph type="sldNum" sz="quarter" idx="12"/>
          </p:nvPr>
        </p:nvSpPr>
        <p:spPr/>
        <p:txBody>
          <a:bodyPr/>
          <a:lstStyle/>
          <a:p>
            <a:fld id="{41A2BB21-4638-45E9-AFDA-97455413E955}" type="slidenum">
              <a:rPr lang="nb-NO" smtClean="0"/>
              <a:t>‹#›</a:t>
            </a:fld>
            <a:endParaRPr lang="nb-NO"/>
          </a:p>
        </p:txBody>
      </p:sp>
    </p:spTree>
    <p:extLst>
      <p:ext uri="{BB962C8B-B14F-4D97-AF65-F5344CB8AC3E}">
        <p14:creationId xmlns:p14="http://schemas.microsoft.com/office/powerpoint/2010/main" val="312681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C33E1A-F960-4673-BDEE-D0739B7BACC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04B2B89-EE2A-49BA-A929-48EDC69BFFDB}"/>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ED10854-7283-45DD-A206-6F85E763114F}"/>
              </a:ext>
            </a:extLst>
          </p:cNvPr>
          <p:cNvSpPr>
            <a:spLocks noGrp="1"/>
          </p:cNvSpPr>
          <p:nvPr>
            <p:ph type="dt" sz="half" idx="10"/>
          </p:nvPr>
        </p:nvSpPr>
        <p:spPr/>
        <p:txBody>
          <a:bodyPr/>
          <a:lstStyle/>
          <a:p>
            <a:fld id="{1A407543-E1E1-4A5B-9856-9EA43FCD86CF}" type="datetimeFigureOut">
              <a:rPr lang="nb-NO" smtClean="0"/>
              <a:t>28.03.2019</a:t>
            </a:fld>
            <a:endParaRPr lang="nb-NO"/>
          </a:p>
        </p:txBody>
      </p:sp>
      <p:sp>
        <p:nvSpPr>
          <p:cNvPr id="5" name="Plassholder for bunntekst 4">
            <a:extLst>
              <a:ext uri="{FF2B5EF4-FFF2-40B4-BE49-F238E27FC236}">
                <a16:creationId xmlns:a16="http://schemas.microsoft.com/office/drawing/2014/main" id="{137B7DDC-BEAB-45EE-A0BF-5C227DA4608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486963C-5227-40F9-A7CB-F08D7A8EB9D6}"/>
              </a:ext>
            </a:extLst>
          </p:cNvPr>
          <p:cNvSpPr>
            <a:spLocks noGrp="1"/>
          </p:cNvSpPr>
          <p:nvPr>
            <p:ph type="sldNum" sz="quarter" idx="12"/>
          </p:nvPr>
        </p:nvSpPr>
        <p:spPr/>
        <p:txBody>
          <a:bodyPr/>
          <a:lstStyle/>
          <a:p>
            <a:fld id="{41A2BB21-4638-45E9-AFDA-97455413E955}" type="slidenum">
              <a:rPr lang="nb-NO" smtClean="0"/>
              <a:t>‹#›</a:t>
            </a:fld>
            <a:endParaRPr lang="nb-NO"/>
          </a:p>
        </p:txBody>
      </p:sp>
    </p:spTree>
    <p:extLst>
      <p:ext uri="{BB962C8B-B14F-4D97-AF65-F5344CB8AC3E}">
        <p14:creationId xmlns:p14="http://schemas.microsoft.com/office/powerpoint/2010/main" val="51596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1386DC-A9C2-479A-9BE0-FFE5A7B50C8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317664F-F18E-42CC-8003-12A08C4F3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E3475E9C-FF91-45A2-B467-6B2B21881B4E}"/>
              </a:ext>
            </a:extLst>
          </p:cNvPr>
          <p:cNvSpPr>
            <a:spLocks noGrp="1"/>
          </p:cNvSpPr>
          <p:nvPr>
            <p:ph type="dt" sz="half" idx="10"/>
          </p:nvPr>
        </p:nvSpPr>
        <p:spPr/>
        <p:txBody>
          <a:bodyPr/>
          <a:lstStyle/>
          <a:p>
            <a:fld id="{1A407543-E1E1-4A5B-9856-9EA43FCD86CF}" type="datetimeFigureOut">
              <a:rPr lang="nb-NO" smtClean="0"/>
              <a:t>28.03.2019</a:t>
            </a:fld>
            <a:endParaRPr lang="nb-NO"/>
          </a:p>
        </p:txBody>
      </p:sp>
      <p:sp>
        <p:nvSpPr>
          <p:cNvPr id="5" name="Plassholder for bunntekst 4">
            <a:extLst>
              <a:ext uri="{FF2B5EF4-FFF2-40B4-BE49-F238E27FC236}">
                <a16:creationId xmlns:a16="http://schemas.microsoft.com/office/drawing/2014/main" id="{686293FF-89FB-45EE-BF73-3B038F24034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CB1FB56-8CFB-4DA6-B450-D8B48FB9C728}"/>
              </a:ext>
            </a:extLst>
          </p:cNvPr>
          <p:cNvSpPr>
            <a:spLocks noGrp="1"/>
          </p:cNvSpPr>
          <p:nvPr>
            <p:ph type="sldNum" sz="quarter" idx="12"/>
          </p:nvPr>
        </p:nvSpPr>
        <p:spPr/>
        <p:txBody>
          <a:bodyPr/>
          <a:lstStyle/>
          <a:p>
            <a:fld id="{41A2BB21-4638-45E9-AFDA-97455413E955}" type="slidenum">
              <a:rPr lang="nb-NO" smtClean="0"/>
              <a:t>‹#›</a:t>
            </a:fld>
            <a:endParaRPr lang="nb-NO"/>
          </a:p>
        </p:txBody>
      </p:sp>
    </p:spTree>
    <p:extLst>
      <p:ext uri="{BB962C8B-B14F-4D97-AF65-F5344CB8AC3E}">
        <p14:creationId xmlns:p14="http://schemas.microsoft.com/office/powerpoint/2010/main" val="325626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0E39F2-DD41-4B05-8F95-AE2E8345B17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27D79F8-FFD6-45FA-A6BC-A9C7E2BC202C}"/>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596C11D-767B-4095-BEBD-67FB35F48DA2}"/>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EA5E066-7456-45A5-A16E-2040A17A0785}"/>
              </a:ext>
            </a:extLst>
          </p:cNvPr>
          <p:cNvSpPr>
            <a:spLocks noGrp="1"/>
          </p:cNvSpPr>
          <p:nvPr>
            <p:ph type="dt" sz="half" idx="10"/>
          </p:nvPr>
        </p:nvSpPr>
        <p:spPr/>
        <p:txBody>
          <a:bodyPr/>
          <a:lstStyle/>
          <a:p>
            <a:fld id="{1A407543-E1E1-4A5B-9856-9EA43FCD86CF}" type="datetimeFigureOut">
              <a:rPr lang="nb-NO" smtClean="0"/>
              <a:t>28.03.2019</a:t>
            </a:fld>
            <a:endParaRPr lang="nb-NO"/>
          </a:p>
        </p:txBody>
      </p:sp>
      <p:sp>
        <p:nvSpPr>
          <p:cNvPr id="6" name="Plassholder for bunntekst 5">
            <a:extLst>
              <a:ext uri="{FF2B5EF4-FFF2-40B4-BE49-F238E27FC236}">
                <a16:creationId xmlns:a16="http://schemas.microsoft.com/office/drawing/2014/main" id="{AAA68ABA-F864-4B8B-9B88-68A3465382C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AB7B1B9-CEEE-4E3F-8B22-26E178B8EDBA}"/>
              </a:ext>
            </a:extLst>
          </p:cNvPr>
          <p:cNvSpPr>
            <a:spLocks noGrp="1"/>
          </p:cNvSpPr>
          <p:nvPr>
            <p:ph type="sldNum" sz="quarter" idx="12"/>
          </p:nvPr>
        </p:nvSpPr>
        <p:spPr/>
        <p:txBody>
          <a:bodyPr/>
          <a:lstStyle/>
          <a:p>
            <a:fld id="{41A2BB21-4638-45E9-AFDA-97455413E955}" type="slidenum">
              <a:rPr lang="nb-NO" smtClean="0"/>
              <a:t>‹#›</a:t>
            </a:fld>
            <a:endParaRPr lang="nb-NO"/>
          </a:p>
        </p:txBody>
      </p:sp>
    </p:spTree>
    <p:extLst>
      <p:ext uri="{BB962C8B-B14F-4D97-AF65-F5344CB8AC3E}">
        <p14:creationId xmlns:p14="http://schemas.microsoft.com/office/powerpoint/2010/main" val="3465564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385F22-1D1C-4FEA-B1A9-DFC9C00D87C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A40BA803-D9C7-40CC-A341-D2479E3CA1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7CF3CFBA-9359-4DAE-953F-893915EE8EBB}"/>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B2BFC2E-8C65-4884-9878-E1024B49E0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E60F9FED-DD7F-4AF7-83F3-AAB4AFAF8938}"/>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5A9C7C8-679C-47C8-AB86-703C8120974E}"/>
              </a:ext>
            </a:extLst>
          </p:cNvPr>
          <p:cNvSpPr>
            <a:spLocks noGrp="1"/>
          </p:cNvSpPr>
          <p:nvPr>
            <p:ph type="dt" sz="half" idx="10"/>
          </p:nvPr>
        </p:nvSpPr>
        <p:spPr/>
        <p:txBody>
          <a:bodyPr/>
          <a:lstStyle/>
          <a:p>
            <a:fld id="{1A407543-E1E1-4A5B-9856-9EA43FCD86CF}" type="datetimeFigureOut">
              <a:rPr lang="nb-NO" smtClean="0"/>
              <a:t>28.03.2019</a:t>
            </a:fld>
            <a:endParaRPr lang="nb-NO"/>
          </a:p>
        </p:txBody>
      </p:sp>
      <p:sp>
        <p:nvSpPr>
          <p:cNvPr id="8" name="Plassholder for bunntekst 7">
            <a:extLst>
              <a:ext uri="{FF2B5EF4-FFF2-40B4-BE49-F238E27FC236}">
                <a16:creationId xmlns:a16="http://schemas.microsoft.com/office/drawing/2014/main" id="{B8E686FB-04A1-42C1-91CB-F66DCFE857D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0A395E2-FE00-41A8-8BF1-13BCE52F7B74}"/>
              </a:ext>
            </a:extLst>
          </p:cNvPr>
          <p:cNvSpPr>
            <a:spLocks noGrp="1"/>
          </p:cNvSpPr>
          <p:nvPr>
            <p:ph type="sldNum" sz="quarter" idx="12"/>
          </p:nvPr>
        </p:nvSpPr>
        <p:spPr/>
        <p:txBody>
          <a:bodyPr/>
          <a:lstStyle/>
          <a:p>
            <a:fld id="{41A2BB21-4638-45E9-AFDA-97455413E955}" type="slidenum">
              <a:rPr lang="nb-NO" smtClean="0"/>
              <a:t>‹#›</a:t>
            </a:fld>
            <a:endParaRPr lang="nb-NO"/>
          </a:p>
        </p:txBody>
      </p:sp>
    </p:spTree>
    <p:extLst>
      <p:ext uri="{BB962C8B-B14F-4D97-AF65-F5344CB8AC3E}">
        <p14:creationId xmlns:p14="http://schemas.microsoft.com/office/powerpoint/2010/main" val="3114806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A4C0E5-3152-4BA4-9A11-7085F453FC30}"/>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B0F1242-BABA-4488-9F27-5EF7A7D17659}"/>
              </a:ext>
            </a:extLst>
          </p:cNvPr>
          <p:cNvSpPr>
            <a:spLocks noGrp="1"/>
          </p:cNvSpPr>
          <p:nvPr>
            <p:ph type="dt" sz="half" idx="10"/>
          </p:nvPr>
        </p:nvSpPr>
        <p:spPr/>
        <p:txBody>
          <a:bodyPr/>
          <a:lstStyle/>
          <a:p>
            <a:fld id="{1A407543-E1E1-4A5B-9856-9EA43FCD86CF}" type="datetimeFigureOut">
              <a:rPr lang="nb-NO" smtClean="0"/>
              <a:t>28.03.2019</a:t>
            </a:fld>
            <a:endParaRPr lang="nb-NO"/>
          </a:p>
        </p:txBody>
      </p:sp>
      <p:sp>
        <p:nvSpPr>
          <p:cNvPr id="4" name="Plassholder for bunntekst 3">
            <a:extLst>
              <a:ext uri="{FF2B5EF4-FFF2-40B4-BE49-F238E27FC236}">
                <a16:creationId xmlns:a16="http://schemas.microsoft.com/office/drawing/2014/main" id="{3F196A53-E2F5-4DF3-AB02-B2E777B3EA9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26C6C6B-F2D9-4EC0-9BEB-37C05931ECDC}"/>
              </a:ext>
            </a:extLst>
          </p:cNvPr>
          <p:cNvSpPr>
            <a:spLocks noGrp="1"/>
          </p:cNvSpPr>
          <p:nvPr>
            <p:ph type="sldNum" sz="quarter" idx="12"/>
          </p:nvPr>
        </p:nvSpPr>
        <p:spPr/>
        <p:txBody>
          <a:bodyPr/>
          <a:lstStyle/>
          <a:p>
            <a:fld id="{41A2BB21-4638-45E9-AFDA-97455413E955}" type="slidenum">
              <a:rPr lang="nb-NO" smtClean="0"/>
              <a:t>‹#›</a:t>
            </a:fld>
            <a:endParaRPr lang="nb-NO"/>
          </a:p>
        </p:txBody>
      </p:sp>
    </p:spTree>
    <p:extLst>
      <p:ext uri="{BB962C8B-B14F-4D97-AF65-F5344CB8AC3E}">
        <p14:creationId xmlns:p14="http://schemas.microsoft.com/office/powerpoint/2010/main" val="3448119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3FBD572-9957-41ED-9A5D-B8BEF51BBD54}"/>
              </a:ext>
            </a:extLst>
          </p:cNvPr>
          <p:cNvSpPr>
            <a:spLocks noGrp="1"/>
          </p:cNvSpPr>
          <p:nvPr>
            <p:ph type="dt" sz="half" idx="10"/>
          </p:nvPr>
        </p:nvSpPr>
        <p:spPr/>
        <p:txBody>
          <a:bodyPr/>
          <a:lstStyle/>
          <a:p>
            <a:fld id="{1A407543-E1E1-4A5B-9856-9EA43FCD86CF}" type="datetimeFigureOut">
              <a:rPr lang="nb-NO" smtClean="0"/>
              <a:t>28.03.2019</a:t>
            </a:fld>
            <a:endParaRPr lang="nb-NO"/>
          </a:p>
        </p:txBody>
      </p:sp>
      <p:sp>
        <p:nvSpPr>
          <p:cNvPr id="3" name="Plassholder for bunntekst 2">
            <a:extLst>
              <a:ext uri="{FF2B5EF4-FFF2-40B4-BE49-F238E27FC236}">
                <a16:creationId xmlns:a16="http://schemas.microsoft.com/office/drawing/2014/main" id="{2E9FEE62-46B8-49C7-AA82-3B78A968533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01D139B-2F95-49A9-B407-40F9A75B43ED}"/>
              </a:ext>
            </a:extLst>
          </p:cNvPr>
          <p:cNvSpPr>
            <a:spLocks noGrp="1"/>
          </p:cNvSpPr>
          <p:nvPr>
            <p:ph type="sldNum" sz="quarter" idx="12"/>
          </p:nvPr>
        </p:nvSpPr>
        <p:spPr/>
        <p:txBody>
          <a:bodyPr/>
          <a:lstStyle/>
          <a:p>
            <a:fld id="{41A2BB21-4638-45E9-AFDA-97455413E955}" type="slidenum">
              <a:rPr lang="nb-NO" smtClean="0"/>
              <a:t>‹#›</a:t>
            </a:fld>
            <a:endParaRPr lang="nb-NO"/>
          </a:p>
        </p:txBody>
      </p:sp>
    </p:spTree>
    <p:extLst>
      <p:ext uri="{BB962C8B-B14F-4D97-AF65-F5344CB8AC3E}">
        <p14:creationId xmlns:p14="http://schemas.microsoft.com/office/powerpoint/2010/main" val="155239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DF4841-8D0C-4CCE-889C-85F4EBA23D7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9BF80D4-7F65-48D9-A084-4979AB4F0E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E7365B9-ADFB-4298-A3F6-102CB09C4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2927B046-5C74-42C9-9EB0-97ACC181BB4C}"/>
              </a:ext>
            </a:extLst>
          </p:cNvPr>
          <p:cNvSpPr>
            <a:spLocks noGrp="1"/>
          </p:cNvSpPr>
          <p:nvPr>
            <p:ph type="dt" sz="half" idx="10"/>
          </p:nvPr>
        </p:nvSpPr>
        <p:spPr/>
        <p:txBody>
          <a:bodyPr/>
          <a:lstStyle/>
          <a:p>
            <a:fld id="{1A407543-E1E1-4A5B-9856-9EA43FCD86CF}" type="datetimeFigureOut">
              <a:rPr lang="nb-NO" smtClean="0"/>
              <a:t>28.03.2019</a:t>
            </a:fld>
            <a:endParaRPr lang="nb-NO"/>
          </a:p>
        </p:txBody>
      </p:sp>
      <p:sp>
        <p:nvSpPr>
          <p:cNvPr id="6" name="Plassholder for bunntekst 5">
            <a:extLst>
              <a:ext uri="{FF2B5EF4-FFF2-40B4-BE49-F238E27FC236}">
                <a16:creationId xmlns:a16="http://schemas.microsoft.com/office/drawing/2014/main" id="{8ADCA3F2-2126-487A-BFFF-1FDC8A1BADE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6D03EE4-3F7C-44D0-A0D7-DC6043ACD8EF}"/>
              </a:ext>
            </a:extLst>
          </p:cNvPr>
          <p:cNvSpPr>
            <a:spLocks noGrp="1"/>
          </p:cNvSpPr>
          <p:nvPr>
            <p:ph type="sldNum" sz="quarter" idx="12"/>
          </p:nvPr>
        </p:nvSpPr>
        <p:spPr/>
        <p:txBody>
          <a:bodyPr/>
          <a:lstStyle/>
          <a:p>
            <a:fld id="{41A2BB21-4638-45E9-AFDA-97455413E955}" type="slidenum">
              <a:rPr lang="nb-NO" smtClean="0"/>
              <a:t>‹#›</a:t>
            </a:fld>
            <a:endParaRPr lang="nb-NO"/>
          </a:p>
        </p:txBody>
      </p:sp>
    </p:spTree>
    <p:extLst>
      <p:ext uri="{BB962C8B-B14F-4D97-AF65-F5344CB8AC3E}">
        <p14:creationId xmlns:p14="http://schemas.microsoft.com/office/powerpoint/2010/main" val="253645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37503E-1A06-493A-BEAE-0D805B74F37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DDBEEDC-98B3-4C6E-8E86-A5D995A22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3C35B52-34FC-42FD-87C0-828BA359F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A8C37D11-2D68-4A03-B093-C46FCA7022AC}"/>
              </a:ext>
            </a:extLst>
          </p:cNvPr>
          <p:cNvSpPr>
            <a:spLocks noGrp="1"/>
          </p:cNvSpPr>
          <p:nvPr>
            <p:ph type="dt" sz="half" idx="10"/>
          </p:nvPr>
        </p:nvSpPr>
        <p:spPr/>
        <p:txBody>
          <a:bodyPr/>
          <a:lstStyle/>
          <a:p>
            <a:fld id="{1A407543-E1E1-4A5B-9856-9EA43FCD86CF}" type="datetimeFigureOut">
              <a:rPr lang="nb-NO" smtClean="0"/>
              <a:t>28.03.2019</a:t>
            </a:fld>
            <a:endParaRPr lang="nb-NO"/>
          </a:p>
        </p:txBody>
      </p:sp>
      <p:sp>
        <p:nvSpPr>
          <p:cNvPr id="6" name="Plassholder for bunntekst 5">
            <a:extLst>
              <a:ext uri="{FF2B5EF4-FFF2-40B4-BE49-F238E27FC236}">
                <a16:creationId xmlns:a16="http://schemas.microsoft.com/office/drawing/2014/main" id="{980F7AA6-AD73-4863-98AF-76F3D6B965C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F5E0FDA-665C-4BD3-9B9B-AED4649DA525}"/>
              </a:ext>
            </a:extLst>
          </p:cNvPr>
          <p:cNvSpPr>
            <a:spLocks noGrp="1"/>
          </p:cNvSpPr>
          <p:nvPr>
            <p:ph type="sldNum" sz="quarter" idx="12"/>
          </p:nvPr>
        </p:nvSpPr>
        <p:spPr/>
        <p:txBody>
          <a:bodyPr/>
          <a:lstStyle/>
          <a:p>
            <a:fld id="{41A2BB21-4638-45E9-AFDA-97455413E955}" type="slidenum">
              <a:rPr lang="nb-NO" smtClean="0"/>
              <a:t>‹#›</a:t>
            </a:fld>
            <a:endParaRPr lang="nb-NO"/>
          </a:p>
        </p:txBody>
      </p:sp>
    </p:spTree>
    <p:extLst>
      <p:ext uri="{BB962C8B-B14F-4D97-AF65-F5344CB8AC3E}">
        <p14:creationId xmlns:p14="http://schemas.microsoft.com/office/powerpoint/2010/main" val="40768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D4664BB-8FFE-4EA1-8A85-EFFEAEF238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B57D19A-EE40-4014-9C02-AA57AB92E4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BB640EB-DC36-4656-8249-334FF5C38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07543-E1E1-4A5B-9856-9EA43FCD86CF}" type="datetimeFigureOut">
              <a:rPr lang="nb-NO" smtClean="0"/>
              <a:t>28.03.2019</a:t>
            </a:fld>
            <a:endParaRPr lang="nb-NO"/>
          </a:p>
        </p:txBody>
      </p:sp>
      <p:sp>
        <p:nvSpPr>
          <p:cNvPr id="5" name="Plassholder for bunntekst 4">
            <a:extLst>
              <a:ext uri="{FF2B5EF4-FFF2-40B4-BE49-F238E27FC236}">
                <a16:creationId xmlns:a16="http://schemas.microsoft.com/office/drawing/2014/main" id="{8E7762CD-4AF5-4FEB-BC34-2461001D6E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B30D8682-AED7-412D-AEDE-3299E338F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2BB21-4638-45E9-AFDA-97455413E955}" type="slidenum">
              <a:rPr lang="nb-NO" smtClean="0"/>
              <a:t>‹#›</a:t>
            </a:fld>
            <a:endParaRPr lang="nb-NO"/>
          </a:p>
        </p:txBody>
      </p:sp>
    </p:spTree>
    <p:extLst>
      <p:ext uri="{BB962C8B-B14F-4D97-AF65-F5344CB8AC3E}">
        <p14:creationId xmlns:p14="http://schemas.microsoft.com/office/powerpoint/2010/main" val="4032702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video" Target="https://www.youtube.com/embed/2REkk9SCRn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k2PJ6T7U2eU" TargetMode="External"/><Relationship Id="rId1" Type="http://schemas.openxmlformats.org/officeDocument/2006/relationships/video" Target="https://www.youtube.com/embed/irbFBgI0jhM"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irbFBgI0jhM" TargetMode="External"/><Relationship Id="rId2" Type="http://schemas.openxmlformats.org/officeDocument/2006/relationships/hyperlink" Target="http://www.skrivesenteret.no/ressurser/sirkelen-for-undervisning-og-laering/" TargetMode="External"/><Relationship Id="rId1" Type="http://schemas.openxmlformats.org/officeDocument/2006/relationships/slideLayout" Target="../slideLayouts/slideLayout2.xml"/><Relationship Id="rId5" Type="http://schemas.openxmlformats.org/officeDocument/2006/relationships/hyperlink" Target="https://www.youtube.com/watch?v=nYTrIcn4rjg" TargetMode="External"/><Relationship Id="rId4" Type="http://schemas.openxmlformats.org/officeDocument/2006/relationships/hyperlink" Target="https://www.youtube.com/watch?v=2REkk9SCRn0&amp;t=62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E6C972-7B42-4A25-9CD2-D0F93D07EBD9}"/>
              </a:ext>
            </a:extLst>
          </p:cNvPr>
          <p:cNvSpPr>
            <a:spLocks noGrp="1"/>
          </p:cNvSpPr>
          <p:nvPr>
            <p:ph type="ctrTitle"/>
          </p:nvPr>
        </p:nvSpPr>
        <p:spPr>
          <a:xfrm>
            <a:off x="126609" y="309489"/>
            <a:ext cx="11741833" cy="2138289"/>
          </a:xfrm>
        </p:spPr>
        <p:txBody>
          <a:bodyPr>
            <a:normAutofit fontScale="90000"/>
          </a:bodyPr>
          <a:lstStyle/>
          <a:p>
            <a:r>
              <a:rPr lang="nb-NO" b="1" dirty="0">
                <a:solidFill>
                  <a:schemeClr val="accent1"/>
                </a:solidFill>
              </a:rPr>
              <a:t>Tekst i kontekst: </a:t>
            </a:r>
            <a:br>
              <a:rPr lang="nb-NO" b="1" dirty="0">
                <a:solidFill>
                  <a:schemeClr val="accent1"/>
                </a:solidFill>
              </a:rPr>
            </a:br>
            <a:r>
              <a:rPr lang="nb-NO" b="1" dirty="0">
                <a:solidFill>
                  <a:schemeClr val="accent1"/>
                </a:solidFill>
              </a:rPr>
              <a:t>Hvordan jobbe med tekst og skriveglede?</a:t>
            </a:r>
            <a:br>
              <a:rPr lang="nb-NO" dirty="0"/>
            </a:br>
            <a:r>
              <a:rPr lang="nb-NO" sz="4400" dirty="0"/>
              <a:t>Ragnhild S. Pettersen, Engebråten skole</a:t>
            </a:r>
          </a:p>
        </p:txBody>
      </p:sp>
      <p:sp>
        <p:nvSpPr>
          <p:cNvPr id="3" name="Undertittel 2">
            <a:extLst>
              <a:ext uri="{FF2B5EF4-FFF2-40B4-BE49-F238E27FC236}">
                <a16:creationId xmlns:a16="http://schemas.microsoft.com/office/drawing/2014/main" id="{9151C6A4-6A4D-482D-B7BF-C9E94A2B3771}"/>
              </a:ext>
            </a:extLst>
          </p:cNvPr>
          <p:cNvSpPr>
            <a:spLocks noGrp="1"/>
          </p:cNvSpPr>
          <p:nvPr>
            <p:ph type="subTitle" idx="1"/>
          </p:nvPr>
        </p:nvSpPr>
        <p:spPr>
          <a:xfrm>
            <a:off x="2104292" y="5654316"/>
            <a:ext cx="8563708" cy="680499"/>
          </a:xfrm>
        </p:spPr>
        <p:txBody>
          <a:bodyPr>
            <a:normAutofit/>
          </a:bodyPr>
          <a:lstStyle/>
          <a:p>
            <a:endParaRPr lang="nb-NO" dirty="0"/>
          </a:p>
        </p:txBody>
      </p:sp>
      <p:pic>
        <p:nvPicPr>
          <p:cNvPr id="1026" name="Picture 2" descr="Relatert bilde">
            <a:extLst>
              <a:ext uri="{FF2B5EF4-FFF2-40B4-BE49-F238E27FC236}">
                <a16:creationId xmlns:a16="http://schemas.microsoft.com/office/drawing/2014/main" id="{2267C678-071A-4840-91DE-00F5B588A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61" y="2788905"/>
            <a:ext cx="11418277" cy="354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56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46983212-51BD-4C09-8783-50C1ADCF7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65" y="141950"/>
            <a:ext cx="11192456" cy="6568340"/>
          </a:xfrm>
          <a:prstGeom prst="rect">
            <a:avLst/>
          </a:prstGeom>
        </p:spPr>
      </p:pic>
    </p:spTree>
    <p:extLst>
      <p:ext uri="{BB962C8B-B14F-4D97-AF65-F5344CB8AC3E}">
        <p14:creationId xmlns:p14="http://schemas.microsoft.com/office/powerpoint/2010/main" val="334615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1FEFF3AB-38E4-40A4-9E5A-AE96EA0C0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06" y="121263"/>
            <a:ext cx="10547797" cy="6650663"/>
          </a:xfrm>
          <a:prstGeom prst="rect">
            <a:avLst/>
          </a:prstGeom>
        </p:spPr>
      </p:pic>
    </p:spTree>
    <p:extLst>
      <p:ext uri="{BB962C8B-B14F-4D97-AF65-F5344CB8AC3E}">
        <p14:creationId xmlns:p14="http://schemas.microsoft.com/office/powerpoint/2010/main" val="358650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BBAC00-EAF5-49A0-9E6B-30971B0782CA}"/>
              </a:ext>
            </a:extLst>
          </p:cNvPr>
          <p:cNvSpPr>
            <a:spLocks noGrp="1"/>
          </p:cNvSpPr>
          <p:nvPr>
            <p:ph type="title"/>
          </p:nvPr>
        </p:nvSpPr>
        <p:spPr>
          <a:xfrm>
            <a:off x="838200" y="365126"/>
            <a:ext cx="10515600" cy="907084"/>
          </a:xfrm>
        </p:spPr>
        <p:txBody>
          <a:bodyPr>
            <a:normAutofit fontScale="90000"/>
          </a:bodyPr>
          <a:lstStyle/>
          <a:p>
            <a:r>
              <a:rPr lang="nb-NO" b="1" dirty="0">
                <a:solidFill>
                  <a:schemeClr val="accent1"/>
                </a:solidFill>
              </a:rPr>
              <a:t>Fra roman til tegneserie   </a:t>
            </a:r>
            <a:br>
              <a:rPr lang="nb-NO" dirty="0"/>
            </a:br>
            <a:r>
              <a:rPr lang="nb-NO" dirty="0"/>
              <a:t>(«</a:t>
            </a:r>
            <a:r>
              <a:rPr lang="nb-NO" dirty="0" err="1"/>
              <a:t>Gone</a:t>
            </a:r>
            <a:r>
              <a:rPr lang="nb-NO" dirty="0"/>
              <a:t> – Mørke krefter», Michael Grant)</a:t>
            </a:r>
          </a:p>
        </p:txBody>
      </p:sp>
      <p:pic>
        <p:nvPicPr>
          <p:cNvPr id="4" name="Plassholder for innhold 3">
            <a:extLst>
              <a:ext uri="{FF2B5EF4-FFF2-40B4-BE49-F238E27FC236}">
                <a16:creationId xmlns:a16="http://schemas.microsoft.com/office/drawing/2014/main" id="{ABBC72A2-B2E7-4C41-AD8F-DD8F7988CE23}"/>
              </a:ext>
            </a:extLst>
          </p:cNvPr>
          <p:cNvPicPr>
            <a:picLocks noGrp="1" noChangeAspect="1"/>
          </p:cNvPicPr>
          <p:nvPr>
            <p:ph idx="1"/>
          </p:nvPr>
        </p:nvPicPr>
        <p:blipFill>
          <a:blip r:embed="rId2"/>
          <a:stretch>
            <a:fillRect/>
          </a:stretch>
        </p:blipFill>
        <p:spPr>
          <a:xfrm>
            <a:off x="1007165" y="1449070"/>
            <a:ext cx="10346635" cy="5022429"/>
          </a:xfrm>
          <a:prstGeom prst="rect">
            <a:avLst/>
          </a:prstGeom>
        </p:spPr>
      </p:pic>
    </p:spTree>
    <p:extLst>
      <p:ext uri="{BB962C8B-B14F-4D97-AF65-F5344CB8AC3E}">
        <p14:creationId xmlns:p14="http://schemas.microsoft.com/office/powerpoint/2010/main" val="69694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079D32-A66F-460C-90E3-F8D554BE197A}"/>
              </a:ext>
            </a:extLst>
          </p:cNvPr>
          <p:cNvSpPr>
            <a:spLocks noGrp="1"/>
          </p:cNvSpPr>
          <p:nvPr>
            <p:ph type="title"/>
          </p:nvPr>
        </p:nvSpPr>
        <p:spPr/>
        <p:txBody>
          <a:bodyPr/>
          <a:lstStyle/>
          <a:p>
            <a:r>
              <a:rPr lang="nb-NO" dirty="0"/>
              <a:t>«House </a:t>
            </a:r>
            <a:r>
              <a:rPr lang="nb-NO" dirty="0" err="1"/>
              <a:t>of</a:t>
            </a:r>
            <a:r>
              <a:rPr lang="nb-NO" dirty="0"/>
              <a:t> </a:t>
            </a:r>
            <a:r>
              <a:rPr lang="nb-NO" dirty="0" err="1"/>
              <a:t>night</a:t>
            </a:r>
            <a:r>
              <a:rPr lang="nb-NO" dirty="0"/>
              <a:t> – Våknet» </a:t>
            </a:r>
            <a:br>
              <a:rPr lang="nb-NO" dirty="0"/>
            </a:br>
            <a:r>
              <a:rPr lang="nb-NO" dirty="0" err="1"/>
              <a:t>PC.Cast</a:t>
            </a:r>
            <a:r>
              <a:rPr lang="nb-NO" dirty="0"/>
              <a:t> og Kristin </a:t>
            </a:r>
            <a:r>
              <a:rPr lang="nb-NO" dirty="0" err="1"/>
              <a:t>Cast</a:t>
            </a:r>
            <a:endParaRPr lang="nb-NO" dirty="0"/>
          </a:p>
        </p:txBody>
      </p:sp>
      <p:pic>
        <p:nvPicPr>
          <p:cNvPr id="7" name="Plassholder for innhold 6">
            <a:extLst>
              <a:ext uri="{FF2B5EF4-FFF2-40B4-BE49-F238E27FC236}">
                <a16:creationId xmlns:a16="http://schemas.microsoft.com/office/drawing/2014/main" id="{4DA8C7FE-9A16-44FF-81D1-BFA5E357DEB4}"/>
              </a:ext>
            </a:extLst>
          </p:cNvPr>
          <p:cNvPicPr>
            <a:picLocks noGrp="1" noChangeAspect="1"/>
          </p:cNvPicPr>
          <p:nvPr>
            <p:ph idx="1"/>
          </p:nvPr>
        </p:nvPicPr>
        <p:blipFill>
          <a:blip r:embed="rId2"/>
          <a:stretch>
            <a:fillRect/>
          </a:stretch>
        </p:blipFill>
        <p:spPr>
          <a:xfrm rot="16200000">
            <a:off x="3590329" y="-1163379"/>
            <a:ext cx="4904125" cy="10408383"/>
          </a:xfrm>
          <a:prstGeom prst="rect">
            <a:avLst/>
          </a:prstGeom>
        </p:spPr>
      </p:pic>
    </p:spTree>
    <p:extLst>
      <p:ext uri="{BB962C8B-B14F-4D97-AF65-F5344CB8AC3E}">
        <p14:creationId xmlns:p14="http://schemas.microsoft.com/office/powerpoint/2010/main" val="362071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939A09-00E5-47D5-A4E6-36C103FC5FC2}"/>
              </a:ext>
            </a:extLst>
          </p:cNvPr>
          <p:cNvSpPr>
            <a:spLocks noGrp="1"/>
          </p:cNvSpPr>
          <p:nvPr>
            <p:ph type="title"/>
          </p:nvPr>
        </p:nvSpPr>
        <p:spPr/>
        <p:txBody>
          <a:bodyPr/>
          <a:lstStyle/>
          <a:p>
            <a:r>
              <a:rPr lang="nb-NO" b="1" dirty="0">
                <a:solidFill>
                  <a:schemeClr val="accent1"/>
                </a:solidFill>
              </a:rPr>
              <a:t>Twist – fortsettelse </a:t>
            </a:r>
            <a:br>
              <a:rPr lang="nb-NO" dirty="0"/>
            </a:br>
            <a:r>
              <a:rPr lang="nb-NO" dirty="0">
                <a:solidFill>
                  <a:schemeClr val="accent1"/>
                </a:solidFill>
              </a:rPr>
              <a:t>Bruke konkreter for å skrive</a:t>
            </a:r>
          </a:p>
        </p:txBody>
      </p:sp>
      <p:sp>
        <p:nvSpPr>
          <p:cNvPr id="3" name="Plassholder for innhold 2">
            <a:extLst>
              <a:ext uri="{FF2B5EF4-FFF2-40B4-BE49-F238E27FC236}">
                <a16:creationId xmlns:a16="http://schemas.microsoft.com/office/drawing/2014/main" id="{EF79EEEC-06F4-447E-AC75-79F70947DB6D}"/>
              </a:ext>
            </a:extLst>
          </p:cNvPr>
          <p:cNvSpPr>
            <a:spLocks noGrp="1"/>
          </p:cNvSpPr>
          <p:nvPr>
            <p:ph sz="half" idx="1"/>
          </p:nvPr>
        </p:nvSpPr>
        <p:spPr/>
        <p:txBody>
          <a:bodyPr>
            <a:normAutofit fontScale="77500" lnSpcReduction="20000"/>
          </a:bodyPr>
          <a:lstStyle/>
          <a:p>
            <a:pPr>
              <a:buFontTx/>
              <a:buChar char="-"/>
            </a:pPr>
            <a:r>
              <a:rPr lang="nb-NO" sz="3900" dirty="0"/>
              <a:t>Tenkt på twisten underveis?</a:t>
            </a:r>
          </a:p>
          <a:p>
            <a:pPr>
              <a:buFontTx/>
              <a:buChar char="-"/>
            </a:pPr>
            <a:r>
              <a:rPr lang="nb-NO" sz="3900" dirty="0"/>
              <a:t>SPIS!</a:t>
            </a:r>
          </a:p>
          <a:p>
            <a:pPr>
              <a:buFontTx/>
              <a:buChar char="-"/>
            </a:pPr>
            <a:r>
              <a:rPr lang="nb-NO" sz="3900" dirty="0"/>
              <a:t>Skape forventning – skrive om forventning</a:t>
            </a:r>
          </a:p>
          <a:p>
            <a:pPr>
              <a:buFontTx/>
              <a:buChar char="-"/>
            </a:pPr>
            <a:r>
              <a:rPr lang="nb-NO" sz="3900" dirty="0"/>
              <a:t>Skildringer og beskrivelser</a:t>
            </a:r>
          </a:p>
          <a:p>
            <a:pPr>
              <a:buFontTx/>
              <a:buChar char="-"/>
            </a:pPr>
            <a:r>
              <a:rPr lang="nb-NO" sz="3900" dirty="0"/>
              <a:t>Trinn for trinn – sakte!</a:t>
            </a:r>
          </a:p>
          <a:p>
            <a:pPr>
              <a:buFontTx/>
              <a:buChar char="-"/>
            </a:pPr>
            <a:endParaRPr lang="nb-NO" sz="3900" dirty="0"/>
          </a:p>
          <a:p>
            <a:pPr marL="0" indent="0">
              <a:buNone/>
            </a:pPr>
            <a:r>
              <a:rPr lang="nb-NO" sz="3900" dirty="0"/>
              <a:t>Bruke skildringene og observasjonene som en del av en fortelling</a:t>
            </a:r>
          </a:p>
          <a:p>
            <a:pPr>
              <a:buFontTx/>
              <a:buChar char="-"/>
            </a:pPr>
            <a:endParaRPr lang="nb-NO" dirty="0"/>
          </a:p>
        </p:txBody>
      </p:sp>
      <p:sp>
        <p:nvSpPr>
          <p:cNvPr id="4" name="Plassholder for innhold 3">
            <a:extLst>
              <a:ext uri="{FF2B5EF4-FFF2-40B4-BE49-F238E27FC236}">
                <a16:creationId xmlns:a16="http://schemas.microsoft.com/office/drawing/2014/main" id="{4CFABA20-47E4-4444-98AD-6A2E85288E3C}"/>
              </a:ext>
            </a:extLst>
          </p:cNvPr>
          <p:cNvSpPr>
            <a:spLocks noGrp="1"/>
          </p:cNvSpPr>
          <p:nvPr>
            <p:ph sz="half" idx="2"/>
          </p:nvPr>
        </p:nvSpPr>
        <p:spPr>
          <a:xfrm>
            <a:off x="7686261" y="365125"/>
            <a:ext cx="3667538" cy="5942910"/>
          </a:xfrm>
        </p:spPr>
        <p:txBody>
          <a:bodyPr>
            <a:noAutofit/>
          </a:bodyPr>
          <a:lstStyle/>
          <a:p>
            <a:pPr>
              <a:buFontTx/>
              <a:buChar char="-"/>
            </a:pPr>
            <a:r>
              <a:rPr lang="nb-NO" dirty="0"/>
              <a:t>Bare se på – farger</a:t>
            </a:r>
          </a:p>
          <a:p>
            <a:pPr>
              <a:buFontTx/>
              <a:buChar char="-"/>
            </a:pPr>
            <a:r>
              <a:rPr lang="nb-NO" dirty="0"/>
              <a:t>Ta på – lyden</a:t>
            </a:r>
          </a:p>
          <a:p>
            <a:pPr>
              <a:buFontTx/>
              <a:buChar char="-"/>
            </a:pPr>
            <a:r>
              <a:rPr lang="nb-NO" dirty="0"/>
              <a:t>Åpne papiret – høres ut?</a:t>
            </a:r>
          </a:p>
          <a:p>
            <a:pPr>
              <a:buFontTx/>
              <a:buChar char="-"/>
            </a:pPr>
            <a:r>
              <a:rPr lang="nb-NO" dirty="0"/>
              <a:t>Lukte på sjokoladen</a:t>
            </a:r>
          </a:p>
          <a:p>
            <a:pPr>
              <a:buFontTx/>
              <a:buChar char="-"/>
            </a:pPr>
            <a:r>
              <a:rPr lang="nb-NO" dirty="0"/>
              <a:t>Sjokoladen i munnen – ikke tygge!</a:t>
            </a:r>
          </a:p>
          <a:p>
            <a:pPr>
              <a:buFontTx/>
              <a:buChar char="-"/>
            </a:pPr>
            <a:r>
              <a:rPr lang="nb-NO" dirty="0"/>
              <a:t>Tygge/suge, kjenne hvordan glir ned i halsen</a:t>
            </a:r>
          </a:p>
          <a:p>
            <a:pPr>
              <a:buFontTx/>
              <a:buChar char="-"/>
            </a:pPr>
            <a:r>
              <a:rPr lang="nb-NO" dirty="0"/>
              <a:t>Stemningen i rommet</a:t>
            </a:r>
          </a:p>
          <a:p>
            <a:pPr>
              <a:buFontTx/>
              <a:buChar char="-"/>
            </a:pPr>
            <a:r>
              <a:rPr lang="nb-NO" dirty="0"/>
              <a:t>Følelsen av å spise sjokolade i timen</a:t>
            </a:r>
          </a:p>
        </p:txBody>
      </p:sp>
    </p:spTree>
    <p:extLst>
      <p:ext uri="{BB962C8B-B14F-4D97-AF65-F5344CB8AC3E}">
        <p14:creationId xmlns:p14="http://schemas.microsoft.com/office/powerpoint/2010/main" val="389889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BB55D33-D7C0-4B24-8051-9CA87E33EDAC}"/>
              </a:ext>
            </a:extLst>
          </p:cNvPr>
          <p:cNvSpPr/>
          <p:nvPr/>
        </p:nvSpPr>
        <p:spPr>
          <a:xfrm>
            <a:off x="265043" y="397566"/>
            <a:ext cx="11767931" cy="2246769"/>
          </a:xfrm>
          <a:prstGeom prst="rect">
            <a:avLst/>
          </a:prstGeom>
        </p:spPr>
        <p:txBody>
          <a:bodyPr wrap="square">
            <a:spAutoFit/>
          </a:bodyPr>
          <a:lstStyle/>
          <a:p>
            <a:r>
              <a:rPr lang="nb-NO" sz="2000" dirty="0">
                <a:latin typeface="Arial" panose="020B0604020202020204" pitchFamily="34" charset="0"/>
                <a:cs typeface="Arial" panose="020B0604020202020204" pitchFamily="34" charset="0"/>
              </a:rPr>
              <a:t>«Sjokolade i klasserommet</a:t>
            </a:r>
          </a:p>
          <a:p>
            <a:endParaRPr lang="nb-NO" sz="20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Læreren min Ragnhild kom ut av grupperommet i klasserommet tidlig en fredag morgen mens vi alle satt i ro og ventet på henne. Hun hadde en stor brun mystisk boks som fylte begge hendene hennes. Hun ristet på boksen og inni boksen var det noe som laget en raslende lyd. Hele klasserommet fryste til is og alle visste allerede hva som var i ferd med å skje.»</a:t>
            </a:r>
          </a:p>
          <a:p>
            <a:endParaRPr lang="nb-NO" sz="2000" dirty="0">
              <a:latin typeface="Arial" panose="020B0604020202020204" pitchFamily="34" charset="0"/>
              <a:cs typeface="Arial" panose="020B0604020202020204" pitchFamily="34" charset="0"/>
            </a:endParaRPr>
          </a:p>
        </p:txBody>
      </p:sp>
      <p:sp>
        <p:nvSpPr>
          <p:cNvPr id="8" name="Rektangel 7">
            <a:extLst>
              <a:ext uri="{FF2B5EF4-FFF2-40B4-BE49-F238E27FC236}">
                <a16:creationId xmlns:a16="http://schemas.microsoft.com/office/drawing/2014/main" id="{FC66646D-0D25-4846-8317-95EDB8D515B9}"/>
              </a:ext>
            </a:extLst>
          </p:cNvPr>
          <p:cNvSpPr/>
          <p:nvPr/>
        </p:nvSpPr>
        <p:spPr>
          <a:xfrm>
            <a:off x="265043" y="2597425"/>
            <a:ext cx="11767931" cy="3970318"/>
          </a:xfrm>
          <a:prstGeom prst="rect">
            <a:avLst/>
          </a:prstGeom>
        </p:spPr>
        <p:txBody>
          <a:bodyPr wrap="square">
            <a:spAutoFit/>
          </a:bodyPr>
          <a:lstStyle/>
          <a:p>
            <a:r>
              <a:rPr lang="nb-NO" dirty="0">
                <a:latin typeface="Arial" panose="020B0604020202020204" pitchFamily="34" charset="0"/>
                <a:ea typeface="Calibri" panose="020F0502020204030204" pitchFamily="34" charset="0"/>
              </a:rPr>
              <a:t>(…)</a:t>
            </a:r>
          </a:p>
          <a:p>
            <a:r>
              <a:rPr lang="nb-NO" dirty="0">
                <a:solidFill>
                  <a:srgbClr val="FF0000"/>
                </a:solidFill>
                <a:latin typeface="Arial" panose="020B0604020202020204" pitchFamily="34" charset="0"/>
                <a:ea typeface="Calibri" panose="020F0502020204030204" pitchFamily="34" charset="0"/>
              </a:rPr>
              <a:t>«Kunne det være? Nei det kunne ikke være sjokolade. Eller kunne det? Læreren ba oss skrive ned det vi tenkte og det gjorde jeg. </a:t>
            </a:r>
            <a:r>
              <a:rPr lang="nb-NO" dirty="0">
                <a:latin typeface="Arial" panose="020B0604020202020204" pitchFamily="34" charset="0"/>
                <a:ea typeface="Calibri" panose="020F0502020204030204" pitchFamily="34" charset="0"/>
              </a:rPr>
              <a:t>Jeg skrev ned hver eneste tanke som kom til hodet mitt. Og når hun åpnet boksen og viste hva som var inne den var det som om jeg drømte. Jeg kløp meg selv. Nei. Det var ingen drøm det var ekte og inni boksen til læreren lå det sjokolade. Hun sa alle i klassen skal få litt hver, men! Ingen får spise før jeg har sagt at dere får lov. </a:t>
            </a:r>
          </a:p>
          <a:p>
            <a:r>
              <a:rPr lang="nb-NO" dirty="0">
                <a:latin typeface="Arial" panose="020B0604020202020204" pitchFamily="34" charset="0"/>
                <a:ea typeface="Calibri" panose="020F0502020204030204" pitchFamily="34" charset="0"/>
              </a:rPr>
              <a:t>Hun gikk ekstremt sakte mens hun delte ut sjokolade. Om det var sånn eller om jeg bare følte det sånn det vet jeg ikke, men det var pinefullt. Hun la sjokoladen på pulten min og når alle var delt ut ventet jeg på spisetillatelse, men  den kom ikke og sakte, men sikkert begynte hele kroppen min føltes ut som et lynnedslag som ikke hadde noe å treffe og som bare var ladet opp. Jeg fikk lyst til å slå alt rundt meg, men føttene mine var limt fast i bakken og rompa var klistret fast til stolen. </a:t>
            </a:r>
          </a:p>
          <a:p>
            <a:r>
              <a:rPr lang="nb-NO" dirty="0">
                <a:solidFill>
                  <a:srgbClr val="FF0000"/>
                </a:solidFill>
                <a:latin typeface="Arial" panose="020B0604020202020204" pitchFamily="34" charset="0"/>
                <a:ea typeface="Calibri" panose="020F0502020204030204" pitchFamily="34" charset="0"/>
              </a:rPr>
              <a:t>Det var som om læreren hadde full kontroll over meg og bare prøve å bryte med ned, også skjedde det noe forferdelig. «Bakerste rad, spis», sa hun. </a:t>
            </a:r>
          </a:p>
          <a:p>
            <a:r>
              <a:rPr lang="nb-NO" dirty="0">
                <a:solidFill>
                  <a:srgbClr val="FF0000"/>
                </a:solidFill>
                <a:latin typeface="Arial" panose="020B0604020202020204" pitchFamily="34" charset="0"/>
                <a:ea typeface="Calibri" panose="020F0502020204030204" pitchFamily="34" charset="0"/>
              </a:rPr>
              <a:t>Og jeg visste at dette kom til å bli lange minutter fordi jeg satt på første rad.»</a:t>
            </a:r>
            <a:endParaRPr lang="nb-NO" dirty="0">
              <a:solidFill>
                <a:srgbClr val="FF0000"/>
              </a:solidFill>
            </a:endParaRPr>
          </a:p>
        </p:txBody>
      </p:sp>
    </p:spTree>
    <p:extLst>
      <p:ext uri="{BB962C8B-B14F-4D97-AF65-F5344CB8AC3E}">
        <p14:creationId xmlns:p14="http://schemas.microsoft.com/office/powerpoint/2010/main" val="95381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636F41-852E-4415-BF5D-FC00CCDC9A4E}"/>
              </a:ext>
            </a:extLst>
          </p:cNvPr>
          <p:cNvSpPr>
            <a:spLocks noGrp="1"/>
          </p:cNvSpPr>
          <p:nvPr>
            <p:ph type="title"/>
          </p:nvPr>
        </p:nvSpPr>
        <p:spPr>
          <a:xfrm>
            <a:off x="145774" y="4642583"/>
            <a:ext cx="12046226" cy="1099845"/>
          </a:xfrm>
        </p:spPr>
        <p:txBody>
          <a:bodyPr vert="horz" lIns="91440" tIns="45720" rIns="91440" bIns="45720" rtlCol="0" anchor="b">
            <a:normAutofit fontScale="90000"/>
          </a:bodyPr>
          <a:lstStyle/>
          <a:p>
            <a:pPr algn="ctr"/>
            <a:r>
              <a:rPr lang="nb-NO" sz="6000" b="1" kern="1200" dirty="0">
                <a:solidFill>
                  <a:schemeClr val="accent1"/>
                </a:solidFill>
                <a:latin typeface="+mj-lt"/>
                <a:ea typeface="+mj-ea"/>
                <a:cs typeface="+mj-cs"/>
              </a:rPr>
              <a:t>«Hvem skal ut?»/«Hvem passer sammen?»</a:t>
            </a:r>
          </a:p>
        </p:txBody>
      </p:sp>
      <p:sp>
        <p:nvSpPr>
          <p:cNvPr id="13" name="Content Placeholder 12">
            <a:extLst>
              <a:ext uri="{FF2B5EF4-FFF2-40B4-BE49-F238E27FC236}">
                <a16:creationId xmlns:a16="http://schemas.microsoft.com/office/drawing/2014/main" id="{9755B613-3248-4EF7-988C-D19770FB2D7A}"/>
              </a:ext>
            </a:extLst>
          </p:cNvPr>
          <p:cNvSpPr>
            <a:spLocks noGrp="1"/>
          </p:cNvSpPr>
          <p:nvPr>
            <p:ph idx="1"/>
          </p:nvPr>
        </p:nvSpPr>
        <p:spPr>
          <a:xfrm>
            <a:off x="477078" y="5742428"/>
            <a:ext cx="11224592" cy="528429"/>
          </a:xfrm>
        </p:spPr>
        <p:txBody>
          <a:bodyPr vert="horz" lIns="91440" tIns="45720" rIns="91440" bIns="45720" rtlCol="0">
            <a:noAutofit/>
          </a:bodyPr>
          <a:lstStyle/>
          <a:p>
            <a:pPr marL="0" indent="0" algn="ctr">
              <a:buNone/>
            </a:pPr>
            <a:r>
              <a:rPr lang="en-US" sz="3200" kern="1200" dirty="0">
                <a:solidFill>
                  <a:schemeClr val="tx1"/>
                </a:solidFill>
                <a:latin typeface="+mn-lt"/>
                <a:ea typeface="+mn-ea"/>
                <a:cs typeface="+mn-cs"/>
              </a:rPr>
              <a:t>Julie </a:t>
            </a:r>
            <a:r>
              <a:rPr lang="en-US" sz="3200" kern="1200" dirty="0" err="1">
                <a:solidFill>
                  <a:schemeClr val="tx1"/>
                </a:solidFill>
                <a:latin typeface="+mn-lt"/>
                <a:ea typeface="+mn-ea"/>
                <a:cs typeface="+mn-cs"/>
              </a:rPr>
              <a:t>Andem</a:t>
            </a:r>
            <a:r>
              <a:rPr lang="en-US" sz="3200" kern="1200" dirty="0">
                <a:solidFill>
                  <a:schemeClr val="tx1"/>
                </a:solidFill>
                <a:latin typeface="+mn-lt"/>
                <a:ea typeface="+mn-ea"/>
                <a:cs typeface="+mn-cs"/>
              </a:rPr>
              <a:t> – Henrik </a:t>
            </a:r>
            <a:r>
              <a:rPr lang="en-US" sz="3200" dirty="0"/>
              <a:t>Ibsen -  William Shakespeare </a:t>
            </a:r>
            <a:r>
              <a:rPr lang="en-US" sz="3200" kern="1200" dirty="0">
                <a:solidFill>
                  <a:schemeClr val="tx1"/>
                </a:solidFill>
                <a:latin typeface="+mn-lt"/>
                <a:ea typeface="+mn-ea"/>
                <a:cs typeface="+mn-cs"/>
              </a:rPr>
              <a:t>– Jon Fosse </a:t>
            </a:r>
          </a:p>
        </p:txBody>
      </p:sp>
      <p:sp>
        <p:nvSpPr>
          <p:cNvPr id="37" name="Rectangle 33">
            <a:extLst>
              <a:ext uri="{FF2B5EF4-FFF2-40B4-BE49-F238E27FC236}">
                <a16:creationId xmlns:a16="http://schemas.microsoft.com/office/drawing/2014/main" id="{9F181C4C-753F-450A-B559-0F1A65FA8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564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26">
            <a:extLst>
              <a:ext uri="{FF2B5EF4-FFF2-40B4-BE49-F238E27FC236}">
                <a16:creationId xmlns:a16="http://schemas.microsoft.com/office/drawing/2014/main" id="{6D73B6FF-040D-4E74-AEAD-04C755BEF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11548872"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e 7">
            <a:extLst>
              <a:ext uri="{FF2B5EF4-FFF2-40B4-BE49-F238E27FC236}">
                <a16:creationId xmlns:a16="http://schemas.microsoft.com/office/drawing/2014/main" id="{7ED00F5D-E573-4B87-8078-F81FD5ADDB78}"/>
              </a:ext>
            </a:extLst>
          </p:cNvPr>
          <p:cNvPicPr>
            <a:picLocks noChangeAspect="1"/>
          </p:cNvPicPr>
          <p:nvPr/>
        </p:nvPicPr>
        <p:blipFill rotWithShape="1">
          <a:blip r:embed="rId2">
            <a:extLst/>
          </a:blip>
          <a:srcRect t="1221" r="-1" b="3219"/>
          <a:stretch/>
        </p:blipFill>
        <p:spPr>
          <a:xfrm>
            <a:off x="641605" y="640080"/>
            <a:ext cx="2686982" cy="3291840"/>
          </a:xfrm>
          <a:prstGeom prst="rect">
            <a:avLst/>
          </a:prstGeom>
        </p:spPr>
      </p:pic>
      <p:pic>
        <p:nvPicPr>
          <p:cNvPr id="5" name="Bilde 4">
            <a:extLst>
              <a:ext uri="{FF2B5EF4-FFF2-40B4-BE49-F238E27FC236}">
                <a16:creationId xmlns:a16="http://schemas.microsoft.com/office/drawing/2014/main" id="{09CAFD9E-FA3F-4353-A712-F59E208F5CBF}"/>
              </a:ext>
            </a:extLst>
          </p:cNvPr>
          <p:cNvPicPr>
            <a:picLocks noChangeAspect="1"/>
          </p:cNvPicPr>
          <p:nvPr/>
        </p:nvPicPr>
        <p:blipFill rotWithShape="1">
          <a:blip r:embed="rId3">
            <a:extLst>
              <a:ext uri="{28A0092B-C50C-407E-A947-70E740481C1C}">
                <a14:useLocalDpi xmlns:a14="http://schemas.microsoft.com/office/drawing/2010/main" val="0"/>
              </a:ext>
            </a:extLst>
          </a:blip>
          <a:srcRect l="4297" r="18965" b="2"/>
          <a:stretch/>
        </p:blipFill>
        <p:spPr>
          <a:xfrm>
            <a:off x="3489453" y="640080"/>
            <a:ext cx="2526114" cy="3291840"/>
          </a:xfrm>
          <a:prstGeom prst="rect">
            <a:avLst/>
          </a:prstGeom>
        </p:spPr>
      </p:pic>
      <p:pic>
        <p:nvPicPr>
          <p:cNvPr id="11" name="Plassholder for innhold 5">
            <a:extLst>
              <a:ext uri="{FF2B5EF4-FFF2-40B4-BE49-F238E27FC236}">
                <a16:creationId xmlns:a16="http://schemas.microsoft.com/office/drawing/2014/main" id="{428892A0-09AD-4EE4-A451-0E9A13193E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1" r="22884" b="5"/>
          <a:stretch/>
        </p:blipFill>
        <p:spPr>
          <a:xfrm>
            <a:off x="6176433" y="640080"/>
            <a:ext cx="2526115" cy="3291840"/>
          </a:xfrm>
          <a:prstGeom prst="rect">
            <a:avLst/>
          </a:prstGeom>
        </p:spPr>
      </p:pic>
      <p:pic>
        <p:nvPicPr>
          <p:cNvPr id="9" name="Bilde 8">
            <a:extLst>
              <a:ext uri="{FF2B5EF4-FFF2-40B4-BE49-F238E27FC236}">
                <a16:creationId xmlns:a16="http://schemas.microsoft.com/office/drawing/2014/main" id="{A5FA8815-0A59-498C-B491-4C40F78FA33A}"/>
              </a:ext>
            </a:extLst>
          </p:cNvPr>
          <p:cNvPicPr>
            <a:picLocks noChangeAspect="1"/>
          </p:cNvPicPr>
          <p:nvPr/>
        </p:nvPicPr>
        <p:blipFill rotWithShape="1">
          <a:blip r:embed="rId5">
            <a:extLst/>
          </a:blip>
          <a:srcRect r="-3" b="150"/>
          <a:stretch/>
        </p:blipFill>
        <p:spPr>
          <a:xfrm>
            <a:off x="8863414" y="640080"/>
            <a:ext cx="2686981" cy="3291840"/>
          </a:xfrm>
          <a:prstGeom prst="rect">
            <a:avLst/>
          </a:prstGeom>
        </p:spPr>
      </p:pic>
    </p:spTree>
    <p:extLst>
      <p:ext uri="{BB962C8B-B14F-4D97-AF65-F5344CB8AC3E}">
        <p14:creationId xmlns:p14="http://schemas.microsoft.com/office/powerpoint/2010/main" val="4154151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0F084C-36C7-46D8-9736-D0E7DF7327E0}"/>
              </a:ext>
            </a:extLst>
          </p:cNvPr>
          <p:cNvSpPr>
            <a:spLocks noGrp="1"/>
          </p:cNvSpPr>
          <p:nvPr>
            <p:ph type="title"/>
          </p:nvPr>
        </p:nvSpPr>
        <p:spPr>
          <a:xfrm>
            <a:off x="450574" y="365125"/>
            <a:ext cx="10903226" cy="1026353"/>
          </a:xfrm>
        </p:spPr>
        <p:txBody>
          <a:bodyPr>
            <a:normAutofit fontScale="90000"/>
          </a:bodyPr>
          <a:lstStyle/>
          <a:p>
            <a:r>
              <a:rPr lang="nb-NO" b="1" dirty="0">
                <a:solidFill>
                  <a:schemeClr val="accent1"/>
                </a:solidFill>
              </a:rPr>
              <a:t>Forts «Hvem skal ut?»</a:t>
            </a:r>
            <a:br>
              <a:rPr lang="nb-NO" b="1" dirty="0">
                <a:solidFill>
                  <a:schemeClr val="accent1"/>
                </a:solidFill>
              </a:rPr>
            </a:br>
            <a:r>
              <a:rPr lang="nb-NO" b="1" dirty="0">
                <a:solidFill>
                  <a:schemeClr val="accent1"/>
                </a:solidFill>
              </a:rPr>
              <a:t>eller «Hvem passer sammen?»</a:t>
            </a:r>
          </a:p>
        </p:txBody>
      </p:sp>
      <p:sp>
        <p:nvSpPr>
          <p:cNvPr id="3" name="Plassholder for innhold 2">
            <a:extLst>
              <a:ext uri="{FF2B5EF4-FFF2-40B4-BE49-F238E27FC236}">
                <a16:creationId xmlns:a16="http://schemas.microsoft.com/office/drawing/2014/main" id="{A4EF2E3A-798A-4659-B06B-CCCDDFEE34CB}"/>
              </a:ext>
            </a:extLst>
          </p:cNvPr>
          <p:cNvSpPr>
            <a:spLocks noGrp="1"/>
          </p:cNvSpPr>
          <p:nvPr>
            <p:ph idx="1"/>
          </p:nvPr>
        </p:nvSpPr>
        <p:spPr>
          <a:xfrm>
            <a:off x="838200" y="1563757"/>
            <a:ext cx="10515600" cy="4613206"/>
          </a:xfrm>
        </p:spPr>
        <p:txBody>
          <a:bodyPr>
            <a:normAutofit fontScale="92500" lnSpcReduction="10000"/>
          </a:bodyPr>
          <a:lstStyle/>
          <a:p>
            <a:pPr marL="0" indent="0">
              <a:buNone/>
            </a:pPr>
            <a:r>
              <a:rPr lang="nb-NO" sz="3200" dirty="0"/>
              <a:t>Flere runder? Seriøse/useriøse</a:t>
            </a:r>
          </a:p>
          <a:p>
            <a:pPr>
              <a:buFontTx/>
              <a:buChar char="-"/>
            </a:pPr>
            <a:r>
              <a:rPr lang="nb-NO" sz="3200" dirty="0"/>
              <a:t>Skrivestil</a:t>
            </a:r>
          </a:p>
          <a:p>
            <a:pPr>
              <a:buFontTx/>
              <a:buChar char="-"/>
            </a:pPr>
            <a:r>
              <a:rPr lang="nb-NO" sz="3200" dirty="0"/>
              <a:t>Litterær periode</a:t>
            </a:r>
          </a:p>
          <a:p>
            <a:pPr>
              <a:buFontTx/>
              <a:buChar char="-"/>
            </a:pPr>
            <a:r>
              <a:rPr lang="nb-NO" sz="3200" dirty="0"/>
              <a:t>Kjønn</a:t>
            </a:r>
          </a:p>
          <a:p>
            <a:pPr>
              <a:buFontTx/>
              <a:buChar char="-"/>
            </a:pPr>
            <a:r>
              <a:rPr lang="nb-NO" sz="3200" dirty="0"/>
              <a:t>Innhold/tema for dramaproduksjonen</a:t>
            </a:r>
          </a:p>
          <a:p>
            <a:pPr>
              <a:buFontTx/>
              <a:buChar char="-"/>
            </a:pPr>
            <a:r>
              <a:rPr lang="nb-NO" sz="3200" dirty="0"/>
              <a:t>Skriftlig argumentasjon etter diskusjon</a:t>
            </a:r>
          </a:p>
          <a:p>
            <a:pPr marL="0" indent="0">
              <a:buNone/>
            </a:pPr>
            <a:r>
              <a:rPr lang="nb-NO" sz="3200" b="1" dirty="0"/>
              <a:t>Skriveoppdrag:</a:t>
            </a:r>
          </a:p>
          <a:p>
            <a:r>
              <a:rPr lang="nb-NO" sz="3200" dirty="0"/>
              <a:t>Sammenligne to? Stil/innhold/metode/litterær periode</a:t>
            </a:r>
          </a:p>
          <a:p>
            <a:r>
              <a:rPr lang="nb-NO" sz="3200" dirty="0"/>
              <a:t>Biografi?</a:t>
            </a:r>
          </a:p>
        </p:txBody>
      </p:sp>
    </p:spTree>
    <p:extLst>
      <p:ext uri="{BB962C8B-B14F-4D97-AF65-F5344CB8AC3E}">
        <p14:creationId xmlns:p14="http://schemas.microsoft.com/office/powerpoint/2010/main" val="2313943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F31213-3811-4B52-A136-E18BD704680F}"/>
              </a:ext>
            </a:extLst>
          </p:cNvPr>
          <p:cNvSpPr>
            <a:spLocks noGrp="1"/>
          </p:cNvSpPr>
          <p:nvPr>
            <p:ph type="title"/>
          </p:nvPr>
        </p:nvSpPr>
        <p:spPr/>
        <p:txBody>
          <a:bodyPr/>
          <a:lstStyle/>
          <a:p>
            <a:r>
              <a:rPr lang="nb-NO" b="1" dirty="0">
                <a:solidFill>
                  <a:schemeClr val="accent1"/>
                </a:solidFill>
              </a:rPr>
              <a:t>Fra novelle til </a:t>
            </a:r>
            <a:r>
              <a:rPr lang="nb-NO" b="1" dirty="0" err="1">
                <a:solidFill>
                  <a:schemeClr val="accent1"/>
                </a:solidFill>
              </a:rPr>
              <a:t>seksordsnovelle</a:t>
            </a:r>
            <a:br>
              <a:rPr lang="nb-NO" b="1" dirty="0">
                <a:solidFill>
                  <a:schemeClr val="accent1"/>
                </a:solidFill>
              </a:rPr>
            </a:br>
            <a:r>
              <a:rPr lang="nb-NO" b="1" dirty="0">
                <a:solidFill>
                  <a:schemeClr val="accent1"/>
                </a:solidFill>
              </a:rPr>
              <a:t>«Ringen», Knut Hamsun, 1897</a:t>
            </a:r>
          </a:p>
        </p:txBody>
      </p:sp>
      <p:sp>
        <p:nvSpPr>
          <p:cNvPr id="3" name="Plassholder for innhold 2">
            <a:extLst>
              <a:ext uri="{FF2B5EF4-FFF2-40B4-BE49-F238E27FC236}">
                <a16:creationId xmlns:a16="http://schemas.microsoft.com/office/drawing/2014/main" id="{F621E526-30AD-4384-A280-0D717159300D}"/>
              </a:ext>
            </a:extLst>
          </p:cNvPr>
          <p:cNvSpPr>
            <a:spLocks noGrp="1"/>
          </p:cNvSpPr>
          <p:nvPr>
            <p:ph idx="1"/>
          </p:nvPr>
        </p:nvSpPr>
        <p:spPr>
          <a:xfrm>
            <a:off x="838200" y="1690688"/>
            <a:ext cx="10515600" cy="4961903"/>
          </a:xfrm>
        </p:spPr>
        <p:txBody>
          <a:bodyPr>
            <a:normAutofit/>
          </a:bodyPr>
          <a:lstStyle/>
          <a:p>
            <a:r>
              <a:rPr lang="nb-NO" sz="3200" dirty="0"/>
              <a:t>Finne essensen i en tekst</a:t>
            </a:r>
          </a:p>
          <a:p>
            <a:r>
              <a:rPr lang="nb-NO" sz="3200" dirty="0"/>
              <a:t>Formulere dette med seks ord</a:t>
            </a:r>
          </a:p>
          <a:p>
            <a:r>
              <a:rPr lang="nb-NO" sz="3200" dirty="0"/>
              <a:t>«Lett og vanskelig»</a:t>
            </a:r>
          </a:p>
          <a:p>
            <a:pPr marL="0" indent="0">
              <a:buNone/>
            </a:pPr>
            <a:r>
              <a:rPr lang="nb-NO" dirty="0">
                <a:latin typeface="Lucida Handwriting" panose="03010101010101010101" pitchFamily="66" charset="0"/>
              </a:rPr>
              <a:t>«Ring for liten, snart for stor»</a:t>
            </a:r>
          </a:p>
          <a:p>
            <a:pPr marL="0" indent="0">
              <a:buNone/>
            </a:pPr>
            <a:r>
              <a:rPr lang="nb-NO" dirty="0">
                <a:latin typeface="Lucida Handwriting" panose="03010101010101010101" pitchFamily="66" charset="0"/>
              </a:rPr>
              <a:t>«Gitt bort, mistet, funnet – passet ikke »</a:t>
            </a:r>
          </a:p>
          <a:p>
            <a:pPr marL="0" indent="0">
              <a:buNone/>
            </a:pPr>
            <a:r>
              <a:rPr lang="nb-NO" dirty="0">
                <a:latin typeface="Lucida Handwriting" panose="03010101010101010101" pitchFamily="66" charset="0"/>
              </a:rPr>
              <a:t>«Forholdet for lite, forholdet for bredt»</a:t>
            </a:r>
          </a:p>
          <a:p>
            <a:pPr marL="0" indent="0">
              <a:buNone/>
            </a:pPr>
            <a:r>
              <a:rPr lang="nb-NO" dirty="0">
                <a:latin typeface="Lucida Handwriting" panose="03010101010101010101" pitchFamily="66" charset="0"/>
              </a:rPr>
              <a:t>«Mister du ringen, mister du mannen»</a:t>
            </a:r>
          </a:p>
          <a:p>
            <a:pPr marL="0" indent="0">
              <a:buNone/>
            </a:pPr>
            <a:r>
              <a:rPr lang="nb-NO" dirty="0">
                <a:latin typeface="Lucida Handwriting" panose="03010101010101010101" pitchFamily="66" charset="0"/>
              </a:rPr>
              <a:t>«Vil /vil ikke ha din ring»</a:t>
            </a:r>
          </a:p>
          <a:p>
            <a:pPr marL="0" indent="0">
              <a:buNone/>
            </a:pPr>
            <a:r>
              <a:rPr lang="nb-NO" dirty="0">
                <a:latin typeface="Lucida Handwriting" panose="03010101010101010101" pitchFamily="66" charset="0"/>
              </a:rPr>
              <a:t>«Det er ikke meg hun elsker»</a:t>
            </a:r>
          </a:p>
          <a:p>
            <a:pPr marL="0" indent="0">
              <a:buNone/>
            </a:pPr>
            <a:endParaRPr lang="nb-NO" dirty="0"/>
          </a:p>
        </p:txBody>
      </p:sp>
      <p:pic>
        <p:nvPicPr>
          <p:cNvPr id="4" name="Bilde 3">
            <a:extLst>
              <a:ext uri="{FF2B5EF4-FFF2-40B4-BE49-F238E27FC236}">
                <a16:creationId xmlns:a16="http://schemas.microsoft.com/office/drawing/2014/main" id="{A0B3D619-B020-4CC1-9557-62F91642B40B}"/>
              </a:ext>
            </a:extLst>
          </p:cNvPr>
          <p:cNvPicPr>
            <a:picLocks noChangeAspect="1"/>
          </p:cNvPicPr>
          <p:nvPr/>
        </p:nvPicPr>
        <p:blipFill>
          <a:blip r:embed="rId2"/>
          <a:stretch>
            <a:fillRect/>
          </a:stretch>
        </p:blipFill>
        <p:spPr>
          <a:xfrm>
            <a:off x="8510954" y="524083"/>
            <a:ext cx="3433689" cy="3433689"/>
          </a:xfrm>
          <a:prstGeom prst="rect">
            <a:avLst/>
          </a:prstGeom>
        </p:spPr>
      </p:pic>
    </p:spTree>
    <p:extLst>
      <p:ext uri="{BB962C8B-B14F-4D97-AF65-F5344CB8AC3E}">
        <p14:creationId xmlns:p14="http://schemas.microsoft.com/office/powerpoint/2010/main" val="411150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0C08BA0-45D3-4A80-A28F-E120460D1E72}"/>
              </a:ext>
            </a:extLst>
          </p:cNvPr>
          <p:cNvSpPr>
            <a:spLocks noGrp="1"/>
          </p:cNvSpPr>
          <p:nvPr>
            <p:ph type="title"/>
          </p:nvPr>
        </p:nvSpPr>
        <p:spPr>
          <a:xfrm>
            <a:off x="838200" y="132522"/>
            <a:ext cx="10515600" cy="2133599"/>
          </a:xfrm>
        </p:spPr>
        <p:txBody>
          <a:bodyPr>
            <a:noAutofit/>
          </a:bodyPr>
          <a:lstStyle/>
          <a:p>
            <a:r>
              <a:rPr lang="nb-NO" sz="4000" b="1" dirty="0">
                <a:solidFill>
                  <a:schemeClr val="accent1"/>
                </a:solidFill>
              </a:rPr>
              <a:t>Fra Seksordnovelle til novelle</a:t>
            </a:r>
            <a:br>
              <a:rPr lang="nb-NO" sz="4000" dirty="0"/>
            </a:br>
            <a:r>
              <a:rPr lang="nb-NO" sz="3200" dirty="0"/>
              <a:t>tema: «Relasjon»</a:t>
            </a:r>
            <a:br>
              <a:rPr lang="nb-NO" sz="3200" dirty="0"/>
            </a:br>
            <a:r>
              <a:rPr lang="nb-NO" sz="3200" dirty="0"/>
              <a:t>Trakk en </a:t>
            </a:r>
            <a:r>
              <a:rPr lang="nb-NO" sz="3200" dirty="0" err="1"/>
              <a:t>seksordsnovelle</a:t>
            </a:r>
            <a:r>
              <a:rPr lang="nb-NO" sz="3200" dirty="0"/>
              <a:t> – 2 og 2 samskrev kort fortelling basert på </a:t>
            </a:r>
            <a:r>
              <a:rPr lang="nb-NO" sz="3200" dirty="0" err="1"/>
              <a:t>seksordsnovella</a:t>
            </a:r>
            <a:endParaRPr lang="nb-NO" sz="3200" dirty="0"/>
          </a:p>
        </p:txBody>
      </p:sp>
      <p:sp>
        <p:nvSpPr>
          <p:cNvPr id="5" name="Plassholder for innhold 4">
            <a:extLst>
              <a:ext uri="{FF2B5EF4-FFF2-40B4-BE49-F238E27FC236}">
                <a16:creationId xmlns:a16="http://schemas.microsoft.com/office/drawing/2014/main" id="{6758A7D6-F13F-45D4-B2C8-4B7D8538AEAF}"/>
              </a:ext>
            </a:extLst>
          </p:cNvPr>
          <p:cNvSpPr>
            <a:spLocks noGrp="1"/>
          </p:cNvSpPr>
          <p:nvPr>
            <p:ph sz="half" idx="1"/>
          </p:nvPr>
        </p:nvSpPr>
        <p:spPr>
          <a:xfrm>
            <a:off x="838200" y="2266122"/>
            <a:ext cx="5181600" cy="4591878"/>
          </a:xfrm>
        </p:spPr>
        <p:txBody>
          <a:bodyPr>
            <a:normAutofit fontScale="25000" lnSpcReduction="20000"/>
          </a:bodyPr>
          <a:lstStyle/>
          <a:p>
            <a:pPr marL="0" indent="0">
              <a:buNone/>
            </a:pPr>
            <a:r>
              <a:rPr lang="nb-NO" sz="9600" dirty="0">
                <a:latin typeface="Lucida Handwriting" panose="03010101010101010101" pitchFamily="66" charset="0"/>
              </a:rPr>
              <a:t>Vinteren er her, men ikke du</a:t>
            </a:r>
          </a:p>
          <a:p>
            <a:pPr marL="0" indent="0">
              <a:buNone/>
            </a:pPr>
            <a:br>
              <a:rPr lang="nb-NO" sz="9600" dirty="0">
                <a:latin typeface="Lucida Handwriting" panose="03010101010101010101" pitchFamily="66" charset="0"/>
              </a:rPr>
            </a:br>
            <a:r>
              <a:rPr lang="nb-NO" sz="9600" dirty="0">
                <a:latin typeface="Lucida Handwriting" panose="03010101010101010101" pitchFamily="66" charset="0"/>
              </a:rPr>
              <a:t>Ring meg på torsdag, din gjøk!</a:t>
            </a:r>
          </a:p>
          <a:p>
            <a:pPr marL="0" indent="0">
              <a:buNone/>
            </a:pPr>
            <a:br>
              <a:rPr lang="nb-NO" sz="9600" dirty="0">
                <a:latin typeface="Lucida Handwriting" panose="03010101010101010101" pitchFamily="66" charset="0"/>
              </a:rPr>
            </a:br>
            <a:r>
              <a:rPr lang="nb-NO" sz="9600" dirty="0">
                <a:latin typeface="Lucida Handwriting" panose="03010101010101010101" pitchFamily="66" charset="0"/>
              </a:rPr>
              <a:t>Løper fra deg, men like nær</a:t>
            </a:r>
          </a:p>
          <a:p>
            <a:pPr marL="0" indent="0">
              <a:buNone/>
            </a:pPr>
            <a:br>
              <a:rPr lang="nb-NO" sz="9600" dirty="0">
                <a:latin typeface="Lucida Handwriting" panose="03010101010101010101" pitchFamily="66" charset="0"/>
              </a:rPr>
            </a:br>
            <a:r>
              <a:rPr lang="nb-NO" sz="9600" dirty="0">
                <a:latin typeface="Lucida Handwriting" panose="03010101010101010101" pitchFamily="66" charset="0"/>
              </a:rPr>
              <a:t>Jeg har ingenting, kan du dele?</a:t>
            </a:r>
          </a:p>
          <a:p>
            <a:pPr marL="0" indent="0">
              <a:buNone/>
            </a:pPr>
            <a:br>
              <a:rPr lang="nb-NO" sz="9600" dirty="0">
                <a:latin typeface="Lucida Handwriting" panose="03010101010101010101" pitchFamily="66" charset="0"/>
              </a:rPr>
            </a:br>
            <a:r>
              <a:rPr lang="nb-NO" sz="9600" dirty="0">
                <a:latin typeface="Lucida Handwriting" panose="03010101010101010101" pitchFamily="66" charset="0"/>
              </a:rPr>
              <a:t>Fem om dagen, sex om natten</a:t>
            </a:r>
            <a:br>
              <a:rPr lang="nb-NO" sz="3600" dirty="0">
                <a:latin typeface="Lucida Handwriting" panose="03010101010101010101" pitchFamily="66" charset="0"/>
              </a:rPr>
            </a:br>
            <a:br>
              <a:rPr lang="nb-NO" sz="3600" dirty="0"/>
            </a:br>
            <a:br>
              <a:rPr lang="nb-NO" dirty="0"/>
            </a:br>
            <a:br>
              <a:rPr lang="nb-NO" dirty="0"/>
            </a:br>
            <a:endParaRPr lang="nb-NO" dirty="0"/>
          </a:p>
        </p:txBody>
      </p:sp>
      <p:sp>
        <p:nvSpPr>
          <p:cNvPr id="6" name="Plassholder for innhold 5">
            <a:extLst>
              <a:ext uri="{FF2B5EF4-FFF2-40B4-BE49-F238E27FC236}">
                <a16:creationId xmlns:a16="http://schemas.microsoft.com/office/drawing/2014/main" id="{5DA94263-C7DA-492D-BBAF-90A60AA2C50C}"/>
              </a:ext>
            </a:extLst>
          </p:cNvPr>
          <p:cNvSpPr>
            <a:spLocks noGrp="1"/>
          </p:cNvSpPr>
          <p:nvPr>
            <p:ph sz="half" idx="2"/>
          </p:nvPr>
        </p:nvSpPr>
        <p:spPr>
          <a:xfrm>
            <a:off x="6172200" y="2146852"/>
            <a:ext cx="5181600" cy="3829878"/>
          </a:xfrm>
        </p:spPr>
        <p:txBody>
          <a:bodyPr>
            <a:noAutofit/>
          </a:bodyPr>
          <a:lstStyle/>
          <a:p>
            <a:pPr marL="0" indent="0">
              <a:buNone/>
            </a:pPr>
            <a:r>
              <a:rPr lang="nb-NO" sz="2400" dirty="0">
                <a:latin typeface="Lucida Handwriting" panose="03010101010101010101" pitchFamily="66" charset="0"/>
              </a:rPr>
              <a:t>Jeg liksom</a:t>
            </a:r>
            <a:br>
              <a:rPr lang="nb-NO" sz="2400" dirty="0">
                <a:latin typeface="Lucida Handwriting" panose="03010101010101010101" pitchFamily="66" charset="0"/>
              </a:rPr>
            </a:br>
            <a:r>
              <a:rPr lang="nb-NO" sz="2400" dirty="0">
                <a:latin typeface="Lucida Handwriting" panose="03010101010101010101" pitchFamily="66" charset="0"/>
              </a:rPr>
              <a:t>Du liksom</a:t>
            </a:r>
            <a:br>
              <a:rPr lang="nb-NO" sz="2400" dirty="0">
                <a:latin typeface="Lucida Handwriting" panose="03010101010101010101" pitchFamily="66" charset="0"/>
              </a:rPr>
            </a:br>
            <a:r>
              <a:rPr lang="nb-NO" sz="2400" dirty="0">
                <a:latin typeface="Lucida Handwriting" panose="03010101010101010101" pitchFamily="66" charset="0"/>
              </a:rPr>
              <a:t>Vi liksom</a:t>
            </a:r>
          </a:p>
          <a:p>
            <a:pPr marL="0" indent="0">
              <a:buNone/>
            </a:pPr>
            <a:br>
              <a:rPr lang="nb-NO" sz="2400" dirty="0">
                <a:latin typeface="Lucida Handwriting" panose="03010101010101010101" pitchFamily="66" charset="0"/>
              </a:rPr>
            </a:br>
            <a:r>
              <a:rPr lang="nb-NO" sz="2400" dirty="0">
                <a:latin typeface="Lucida Handwriting" panose="03010101010101010101" pitchFamily="66" charset="0"/>
              </a:rPr>
              <a:t>Farger eksisterer, men alt er sort</a:t>
            </a:r>
          </a:p>
          <a:p>
            <a:pPr marL="0" indent="0">
              <a:buNone/>
            </a:pPr>
            <a:br>
              <a:rPr lang="nb-NO" sz="2400" dirty="0">
                <a:latin typeface="Lucida Handwriting" panose="03010101010101010101" pitchFamily="66" charset="0"/>
              </a:rPr>
            </a:br>
            <a:r>
              <a:rPr lang="nb-NO" sz="2400" dirty="0">
                <a:latin typeface="Lucida Handwriting" panose="03010101010101010101" pitchFamily="66" charset="0"/>
              </a:rPr>
              <a:t>Hun ser rødt, jeg ser blått</a:t>
            </a:r>
          </a:p>
          <a:p>
            <a:pPr marL="0" indent="0">
              <a:buNone/>
            </a:pPr>
            <a:br>
              <a:rPr lang="nb-NO" sz="2400" dirty="0">
                <a:latin typeface="Lucida Handwriting" panose="03010101010101010101" pitchFamily="66" charset="0"/>
              </a:rPr>
            </a:br>
            <a:r>
              <a:rPr lang="nb-NO" sz="2400" dirty="0">
                <a:latin typeface="Lucida Handwriting" panose="03010101010101010101" pitchFamily="66" charset="0"/>
              </a:rPr>
              <a:t>Når du kommer er jeg her</a:t>
            </a:r>
          </a:p>
        </p:txBody>
      </p:sp>
    </p:spTree>
    <p:extLst>
      <p:ext uri="{BB962C8B-B14F-4D97-AF65-F5344CB8AC3E}">
        <p14:creationId xmlns:p14="http://schemas.microsoft.com/office/powerpoint/2010/main" val="86314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7FA78B-96F6-4F7A-BEC8-CFE5C4138205}"/>
              </a:ext>
            </a:extLst>
          </p:cNvPr>
          <p:cNvSpPr>
            <a:spLocks noGrp="1"/>
          </p:cNvSpPr>
          <p:nvPr>
            <p:ph type="title"/>
          </p:nvPr>
        </p:nvSpPr>
        <p:spPr/>
        <p:txBody>
          <a:bodyPr>
            <a:normAutofit/>
          </a:bodyPr>
          <a:lstStyle/>
          <a:p>
            <a:r>
              <a:rPr lang="nb-NO" sz="4800" b="1" dirty="0">
                <a:solidFill>
                  <a:schemeClr val="accent1"/>
                </a:solidFill>
              </a:rPr>
              <a:t>Hva er greia?</a:t>
            </a:r>
          </a:p>
        </p:txBody>
      </p:sp>
      <p:sp>
        <p:nvSpPr>
          <p:cNvPr id="3" name="Plassholder for innhold 2">
            <a:extLst>
              <a:ext uri="{FF2B5EF4-FFF2-40B4-BE49-F238E27FC236}">
                <a16:creationId xmlns:a16="http://schemas.microsoft.com/office/drawing/2014/main" id="{CE511910-942A-44AF-B215-3579B4B9BD54}"/>
              </a:ext>
            </a:extLst>
          </p:cNvPr>
          <p:cNvSpPr>
            <a:spLocks noGrp="1"/>
          </p:cNvSpPr>
          <p:nvPr>
            <p:ph idx="1"/>
          </p:nvPr>
        </p:nvSpPr>
        <p:spPr/>
        <p:txBody>
          <a:bodyPr/>
          <a:lstStyle/>
          <a:p>
            <a:r>
              <a:rPr lang="nb-NO" sz="4000" dirty="0"/>
              <a:t>Praktisk tilnærming – metodeforslag</a:t>
            </a:r>
          </a:p>
          <a:p>
            <a:r>
              <a:rPr lang="nb-NO" sz="4000" dirty="0"/>
              <a:t>Basert på egen praksis – ungdomsskole </a:t>
            </a:r>
          </a:p>
          <a:p>
            <a:r>
              <a:rPr lang="nb-NO" sz="4000" dirty="0"/>
              <a:t>Tilpass til din hverdag/virkelighet/dine elever/ulike tema</a:t>
            </a:r>
          </a:p>
          <a:p>
            <a:endParaRPr lang="nb-NO" dirty="0"/>
          </a:p>
        </p:txBody>
      </p:sp>
    </p:spTree>
    <p:extLst>
      <p:ext uri="{BB962C8B-B14F-4D97-AF65-F5344CB8AC3E}">
        <p14:creationId xmlns:p14="http://schemas.microsoft.com/office/powerpoint/2010/main" val="370000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E825FFCC-E438-4272-AA01-5DD31A7CE15C}"/>
              </a:ext>
            </a:extLst>
          </p:cNvPr>
          <p:cNvSpPr>
            <a:spLocks noGrp="1"/>
          </p:cNvSpPr>
          <p:nvPr>
            <p:ph type="title"/>
          </p:nvPr>
        </p:nvSpPr>
        <p:spPr>
          <a:xfrm>
            <a:off x="838200" y="365126"/>
            <a:ext cx="10515600" cy="1079362"/>
          </a:xfrm>
        </p:spPr>
        <p:txBody>
          <a:bodyPr>
            <a:normAutofit fontScale="90000"/>
          </a:bodyPr>
          <a:lstStyle/>
          <a:p>
            <a:r>
              <a:rPr lang="nb-NO" b="1" dirty="0">
                <a:solidFill>
                  <a:schemeClr val="accent1"/>
                </a:solidFill>
              </a:rPr>
              <a:t>Fra animasjon til analyse/refleksjonstekst</a:t>
            </a:r>
            <a:br>
              <a:rPr lang="nb-NO" b="1" dirty="0">
                <a:solidFill>
                  <a:schemeClr val="accent1"/>
                </a:solidFill>
              </a:rPr>
            </a:br>
            <a:r>
              <a:rPr lang="nb-NO" b="1" dirty="0">
                <a:solidFill>
                  <a:schemeClr val="accent1"/>
                </a:solidFill>
              </a:rPr>
              <a:t>«In a Heartbeat» </a:t>
            </a:r>
            <a:r>
              <a:rPr lang="nb-NO" dirty="0"/>
              <a:t>– «For the Birds» – «Alma»</a:t>
            </a:r>
            <a:br>
              <a:rPr lang="nb-NO" dirty="0"/>
            </a:br>
            <a:endParaRPr lang="nb-NO" dirty="0"/>
          </a:p>
        </p:txBody>
      </p:sp>
      <p:sp>
        <p:nvSpPr>
          <p:cNvPr id="24" name="Plassholder for innhold 23">
            <a:extLst>
              <a:ext uri="{FF2B5EF4-FFF2-40B4-BE49-F238E27FC236}">
                <a16:creationId xmlns:a16="http://schemas.microsoft.com/office/drawing/2014/main" id="{044FD214-C562-47DD-91E2-DDEDBB7531FD}"/>
              </a:ext>
            </a:extLst>
          </p:cNvPr>
          <p:cNvSpPr>
            <a:spLocks noGrp="1"/>
          </p:cNvSpPr>
          <p:nvPr>
            <p:ph sz="half" idx="1"/>
          </p:nvPr>
        </p:nvSpPr>
        <p:spPr>
          <a:xfrm>
            <a:off x="278296" y="1098274"/>
            <a:ext cx="5963478" cy="5394600"/>
          </a:xfrm>
        </p:spPr>
        <p:txBody>
          <a:bodyPr>
            <a:normAutofit fontScale="25000" lnSpcReduction="20000"/>
          </a:bodyPr>
          <a:lstStyle/>
          <a:p>
            <a:endParaRPr lang="nb-NO" dirty="0"/>
          </a:p>
          <a:p>
            <a:pPr marL="0" indent="0">
              <a:buNone/>
            </a:pPr>
            <a:r>
              <a:rPr lang="nb-NO" sz="11200" dirty="0"/>
              <a:t>«In </a:t>
            </a:r>
            <a:r>
              <a:rPr lang="nb-NO" sz="11200"/>
              <a:t>a </a:t>
            </a:r>
            <a:r>
              <a:rPr lang="nb-NO" sz="11200" dirty="0"/>
              <a:t>H</a:t>
            </a:r>
            <a:r>
              <a:rPr lang="nb-NO" sz="11200"/>
              <a:t>eartbeat</a:t>
            </a:r>
            <a:r>
              <a:rPr lang="nb-NO" sz="11200" dirty="0"/>
              <a:t>»:</a:t>
            </a:r>
          </a:p>
          <a:p>
            <a:r>
              <a:rPr lang="nb-NO" sz="11200" dirty="0"/>
              <a:t>«Skrive følelsen» - «Skrive meningen»</a:t>
            </a:r>
          </a:p>
          <a:p>
            <a:r>
              <a:rPr lang="nb-NO" sz="11200" dirty="0"/>
              <a:t>Samtaler og deretter refleksjonstekst om for eksempel:</a:t>
            </a:r>
          </a:p>
          <a:p>
            <a:pPr marL="285750" indent="-285750">
              <a:buFontTx/>
              <a:buChar char="-"/>
            </a:pPr>
            <a:r>
              <a:rPr lang="nb-NO" sz="11200" dirty="0"/>
              <a:t>Fordommer</a:t>
            </a:r>
          </a:p>
          <a:p>
            <a:pPr marL="285750" indent="-285750">
              <a:buFontTx/>
              <a:buChar char="-"/>
            </a:pPr>
            <a:r>
              <a:rPr lang="nb-NO" sz="11200" dirty="0"/>
              <a:t>Seksuell legning</a:t>
            </a:r>
          </a:p>
          <a:p>
            <a:pPr marL="285750" indent="-285750">
              <a:buFontTx/>
              <a:buChar char="-"/>
            </a:pPr>
            <a:r>
              <a:rPr lang="nb-NO" sz="11200" dirty="0"/>
              <a:t>Blikk og kroppsspråk</a:t>
            </a:r>
          </a:p>
          <a:p>
            <a:pPr marL="285750" indent="-285750">
              <a:buFontTx/>
              <a:buChar char="-"/>
            </a:pPr>
            <a:r>
              <a:rPr lang="nb-NO" sz="11200" dirty="0"/>
              <a:t>Identitet</a:t>
            </a:r>
          </a:p>
          <a:p>
            <a:pPr marL="285750" indent="-285750">
              <a:buFontTx/>
              <a:buChar char="-"/>
            </a:pPr>
            <a:r>
              <a:rPr lang="nb-NO" sz="11200" dirty="0"/>
              <a:t>Håp og forandring</a:t>
            </a:r>
          </a:p>
          <a:p>
            <a:pPr marL="285750" indent="-285750">
              <a:buFontTx/>
              <a:buChar char="-"/>
            </a:pPr>
            <a:r>
              <a:rPr lang="nb-NO" sz="11200" dirty="0"/>
              <a:t>Troen på kjærligheten</a:t>
            </a:r>
          </a:p>
          <a:p>
            <a:pPr marL="285750" indent="-285750">
              <a:buFontTx/>
              <a:buChar char="-"/>
            </a:pPr>
            <a:endParaRPr lang="nb-NO" sz="8600" dirty="0"/>
          </a:p>
          <a:p>
            <a:r>
              <a:rPr lang="nb-NO" sz="11200" dirty="0"/>
              <a:t>I tillegg til filmanalyse: anslaget – farger – utsnitt – perspektiv- karakterer, musikken </a:t>
            </a:r>
            <a:r>
              <a:rPr lang="nb-NO" sz="11200" dirty="0" err="1"/>
              <a:t>osv</a:t>
            </a:r>
            <a:endParaRPr lang="nb-NO" sz="11200" dirty="0"/>
          </a:p>
          <a:p>
            <a:endParaRPr lang="nb-NO" dirty="0"/>
          </a:p>
        </p:txBody>
      </p:sp>
      <p:pic>
        <p:nvPicPr>
          <p:cNvPr id="8" name="Media på Internett 7" title="In a Heartbeat - Animated Short Film">
            <a:hlinkClick r:id="" action="ppaction://media"/>
            <a:extLst>
              <a:ext uri="{FF2B5EF4-FFF2-40B4-BE49-F238E27FC236}">
                <a16:creationId xmlns:a16="http://schemas.microsoft.com/office/drawing/2014/main" id="{BC5C0987-9716-4109-9A73-D308890645BC}"/>
              </a:ext>
            </a:extLst>
          </p:cNvPr>
          <p:cNvPicPr>
            <a:picLocks noGrp="1" noRot="1" noChangeAspect="1"/>
          </p:cNvPicPr>
          <p:nvPr>
            <p:ph sz="half" idx="2"/>
            <a:videoFile r:link="rId1"/>
          </p:nvPr>
        </p:nvPicPr>
        <p:blipFill>
          <a:blip r:embed="rId3"/>
          <a:stretch>
            <a:fillRect/>
          </a:stretch>
        </p:blipFill>
        <p:spPr>
          <a:xfrm>
            <a:off x="6096000" y="2500312"/>
            <a:ext cx="5402838" cy="3039097"/>
          </a:xfrm>
          <a:prstGeom prst="rect">
            <a:avLst/>
          </a:prstGeom>
        </p:spPr>
      </p:pic>
    </p:spTree>
    <p:extLst>
      <p:ext uri="{BB962C8B-B14F-4D97-AF65-F5344CB8AC3E}">
        <p14:creationId xmlns:p14="http://schemas.microsoft.com/office/powerpoint/2010/main" val="1927348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45A4FFBE-FD4E-4350-B5AC-D8036FAF2774}"/>
              </a:ext>
            </a:extLst>
          </p:cNvPr>
          <p:cNvSpPr>
            <a:spLocks noGrp="1"/>
          </p:cNvSpPr>
          <p:nvPr>
            <p:ph type="title"/>
          </p:nvPr>
        </p:nvSpPr>
        <p:spPr/>
        <p:txBody>
          <a:bodyPr/>
          <a:lstStyle/>
          <a:p>
            <a:endParaRPr lang="nb-NO"/>
          </a:p>
        </p:txBody>
      </p:sp>
      <p:sp>
        <p:nvSpPr>
          <p:cNvPr id="6" name="Plassholder for innhold 5">
            <a:extLst>
              <a:ext uri="{FF2B5EF4-FFF2-40B4-BE49-F238E27FC236}">
                <a16:creationId xmlns:a16="http://schemas.microsoft.com/office/drawing/2014/main" id="{BEC44010-0F53-4E4A-B1B9-8F0286D1CE68}"/>
              </a:ext>
            </a:extLst>
          </p:cNvPr>
          <p:cNvSpPr>
            <a:spLocks noGrp="1"/>
          </p:cNvSpPr>
          <p:nvPr>
            <p:ph idx="1"/>
          </p:nvPr>
        </p:nvSpPr>
        <p:spPr>
          <a:xfrm>
            <a:off x="159026" y="212036"/>
            <a:ext cx="12032974" cy="6645964"/>
          </a:xfrm>
        </p:spPr>
        <p:txBody>
          <a:bodyPr>
            <a:normAutofit fontScale="77500" lnSpcReduction="20000"/>
          </a:bodyPr>
          <a:lstStyle/>
          <a:p>
            <a:pPr marL="0" indent="0">
              <a:buNone/>
            </a:pPr>
            <a:r>
              <a:rPr lang="nb-NO" sz="3300" dirty="0"/>
              <a:t> </a:t>
            </a:r>
            <a:r>
              <a:rPr lang="nb-NO" sz="3300" b="1" dirty="0"/>
              <a:t>Hjerteslag</a:t>
            </a:r>
          </a:p>
          <a:p>
            <a:pPr marL="0" indent="0">
              <a:buNone/>
            </a:pPr>
            <a:r>
              <a:rPr lang="nb-NO" sz="3300" dirty="0"/>
              <a:t>Høy puls. Det prikker i hodebunnen, i fingertuppene. Svett under armene. Sahara og Gobi i munnen. Har ikke følelse i beina.</a:t>
            </a:r>
          </a:p>
          <a:p>
            <a:pPr marL="0" indent="0">
              <a:buNone/>
            </a:pPr>
            <a:r>
              <a:rPr lang="nb-NO" sz="3300" dirty="0"/>
              <a:t>Han smiler til meg. Ser på meg. Ser </a:t>
            </a:r>
            <a:r>
              <a:rPr lang="nb-NO" sz="3300" i="1" dirty="0"/>
              <a:t>meg</a:t>
            </a:r>
            <a:r>
              <a:rPr lang="nb-NO" sz="3300" dirty="0"/>
              <a:t>, liksom.</a:t>
            </a:r>
          </a:p>
          <a:p>
            <a:pPr marL="0" indent="0">
              <a:buNone/>
            </a:pPr>
            <a:r>
              <a:rPr lang="nb-NO" sz="3300" dirty="0"/>
              <a:t>Jeg har slutta å virke, </a:t>
            </a:r>
            <a:r>
              <a:rPr lang="nb-NO" sz="3300" dirty="0" err="1"/>
              <a:t>shutdown</a:t>
            </a:r>
            <a:r>
              <a:rPr lang="nb-NO" sz="3300" dirty="0"/>
              <a:t>, </a:t>
            </a:r>
            <a:r>
              <a:rPr lang="nb-NO" sz="3300" dirty="0" err="1"/>
              <a:t>please</a:t>
            </a:r>
            <a:r>
              <a:rPr lang="nb-NO" sz="3300" dirty="0"/>
              <a:t> </a:t>
            </a:r>
            <a:r>
              <a:rPr lang="nb-NO" sz="3300" dirty="0" err="1"/>
              <a:t>try</a:t>
            </a:r>
            <a:r>
              <a:rPr lang="nb-NO" sz="3300" dirty="0"/>
              <a:t> later. </a:t>
            </a:r>
          </a:p>
          <a:p>
            <a:pPr marL="0" indent="0">
              <a:buNone/>
            </a:pPr>
            <a:r>
              <a:rPr lang="nb-NO" sz="3300" dirty="0"/>
              <a:t>Han må jo tro jeg har mista det helt, står bare der og glor. På han. </a:t>
            </a:r>
          </a:p>
          <a:p>
            <a:pPr marL="0" indent="0">
              <a:buNone/>
            </a:pPr>
            <a:r>
              <a:rPr lang="nb-NO" sz="3300" dirty="0"/>
              <a:t>Tenk at han er virkelig, står her – helt vanlig liksom. Som om han ikke skjønner at han faktisk er verdens fineste gutt.</a:t>
            </a:r>
          </a:p>
          <a:p>
            <a:pPr marL="0" indent="0">
              <a:buNone/>
            </a:pPr>
            <a:r>
              <a:rPr lang="nb-NO" sz="3300" dirty="0"/>
              <a:t>Jeg har fått slag. Alvorlig hjerteslag. </a:t>
            </a:r>
          </a:p>
          <a:p>
            <a:pPr marL="0" indent="0">
              <a:buNone/>
            </a:pPr>
            <a:r>
              <a:rPr lang="nb-NO" sz="3300" dirty="0"/>
              <a:t> </a:t>
            </a:r>
          </a:p>
          <a:p>
            <a:pPr marL="0" indent="0">
              <a:buNone/>
            </a:pPr>
            <a:r>
              <a:rPr lang="nb-NO" sz="3300" b="1" dirty="0"/>
              <a:t>Elske hvem man vil</a:t>
            </a:r>
          </a:p>
          <a:p>
            <a:pPr marL="0" indent="0">
              <a:buNone/>
            </a:pPr>
            <a:r>
              <a:rPr lang="nb-NO" sz="3300" dirty="0"/>
              <a:t>Tenk at man i noen land har lover som gjør det ulovlig å elske hvem man vil! At å elske noen kan bli definert som en sykdom. </a:t>
            </a:r>
          </a:p>
          <a:p>
            <a:pPr marL="0" indent="0">
              <a:buNone/>
            </a:pPr>
            <a:r>
              <a:rPr lang="nb-NO" sz="3300" dirty="0"/>
              <a:t>Religioner som sier at alle er like mye verdt, men ikke om du forelsker deg i feil person. </a:t>
            </a:r>
          </a:p>
          <a:p>
            <a:pPr marL="0" indent="0">
              <a:buNone/>
            </a:pPr>
            <a:r>
              <a:rPr lang="nb-NO" sz="3300" dirty="0"/>
              <a:t>Kompiser som er bros, helt til man forteller om hemmeligheten sin. </a:t>
            </a:r>
          </a:p>
          <a:p>
            <a:pPr marL="0" indent="0">
              <a:buNone/>
            </a:pPr>
            <a:r>
              <a:rPr lang="nb-NO" sz="3300" dirty="0"/>
              <a:t>Det er lett å si at man kan elske hvem man vil. Lett å si. </a:t>
            </a:r>
          </a:p>
          <a:p>
            <a:pPr marL="0" indent="0">
              <a:buNone/>
            </a:pPr>
            <a:r>
              <a:rPr lang="nb-NO" dirty="0"/>
              <a:t> </a:t>
            </a:r>
          </a:p>
          <a:p>
            <a:pPr marL="0" indent="0">
              <a:buNone/>
            </a:pPr>
            <a:endParaRPr lang="nb-NO" dirty="0"/>
          </a:p>
        </p:txBody>
      </p:sp>
    </p:spTree>
    <p:extLst>
      <p:ext uri="{BB962C8B-B14F-4D97-AF65-F5344CB8AC3E}">
        <p14:creationId xmlns:p14="http://schemas.microsoft.com/office/powerpoint/2010/main" val="122801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38224EB8-3824-426A-966E-B054A2C3DBBB}"/>
              </a:ext>
            </a:extLst>
          </p:cNvPr>
          <p:cNvSpPr>
            <a:spLocks noGrp="1"/>
          </p:cNvSpPr>
          <p:nvPr>
            <p:ph type="title"/>
          </p:nvPr>
        </p:nvSpPr>
        <p:spPr/>
        <p:txBody>
          <a:bodyPr/>
          <a:lstStyle/>
          <a:p>
            <a:endParaRPr lang="nb-NO"/>
          </a:p>
        </p:txBody>
      </p:sp>
      <p:sp>
        <p:nvSpPr>
          <p:cNvPr id="10" name="Plassholder for innhold 9">
            <a:extLst>
              <a:ext uri="{FF2B5EF4-FFF2-40B4-BE49-F238E27FC236}">
                <a16:creationId xmlns:a16="http://schemas.microsoft.com/office/drawing/2014/main" id="{4697F4BB-14E9-4D07-B8B7-DF70907C06A7}"/>
              </a:ext>
            </a:extLst>
          </p:cNvPr>
          <p:cNvSpPr>
            <a:spLocks noGrp="1"/>
          </p:cNvSpPr>
          <p:nvPr>
            <p:ph idx="1"/>
          </p:nvPr>
        </p:nvSpPr>
        <p:spPr/>
        <p:txBody>
          <a:bodyPr/>
          <a:lstStyle/>
          <a:p>
            <a:pPr marL="0" indent="0">
              <a:buNone/>
            </a:pPr>
            <a:endParaRPr lang="nb-NO"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b-NO" dirty="0">
                <a:latin typeface="Calibri" panose="020F0502020204030204" pitchFamily="34" charset="0"/>
                <a:ea typeface="Times New Roman" panose="02020603050405020304" pitchFamily="18" charset="0"/>
                <a:cs typeface="Times New Roman" panose="02020603050405020304" pitchFamily="18" charset="0"/>
              </a:rPr>
              <a:t>Vi har sett en film som heter In a </a:t>
            </a:r>
            <a:r>
              <a:rPr lang="nb-NO" dirty="0" err="1">
                <a:latin typeface="Calibri" panose="020F0502020204030204" pitchFamily="34" charset="0"/>
                <a:ea typeface="Times New Roman" panose="02020603050405020304" pitchFamily="18" charset="0"/>
                <a:cs typeface="Times New Roman" panose="02020603050405020304" pitchFamily="18" charset="0"/>
              </a:rPr>
              <a:t>heartbeat</a:t>
            </a:r>
            <a:r>
              <a:rPr lang="nb-NO" dirty="0">
                <a:latin typeface="Calibri" panose="020F0502020204030204" pitchFamily="34" charset="0"/>
                <a:ea typeface="Times New Roman" panose="02020603050405020304" pitchFamily="18" charset="0"/>
                <a:cs typeface="Times New Roman" panose="02020603050405020304" pitchFamily="18" charset="0"/>
              </a:rPr>
              <a:t> i norsktimen. Før vi så den var det mas om hva vi skulle se etter, virkemidler og sånn. Det glemte jeg for læreren min begynte å gråte når vi så den. Sist hun gråt var når vi så en film om jøder under andre verdenskrig. </a:t>
            </a:r>
          </a:p>
          <a:p>
            <a:pPr marL="0" indent="0">
              <a:buNone/>
            </a:pPr>
            <a:r>
              <a:rPr lang="nb-NO" dirty="0">
                <a:latin typeface="Calibri" panose="020F0502020204030204" pitchFamily="34" charset="0"/>
                <a:ea typeface="Times New Roman" panose="02020603050405020304" pitchFamily="18" charset="0"/>
                <a:cs typeface="Times New Roman" panose="02020603050405020304" pitchFamily="18" charset="0"/>
              </a:rPr>
              <a:t>Det er ikke bra når damer gråter. </a:t>
            </a:r>
          </a:p>
          <a:p>
            <a:endParaRPr lang="nb-NO" dirty="0"/>
          </a:p>
        </p:txBody>
      </p:sp>
    </p:spTree>
    <p:extLst>
      <p:ext uri="{BB962C8B-B14F-4D97-AF65-F5344CB8AC3E}">
        <p14:creationId xmlns:p14="http://schemas.microsoft.com/office/powerpoint/2010/main" val="2173319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1DB6BE-48E5-44E7-B573-C9546935DF90}"/>
              </a:ext>
            </a:extLst>
          </p:cNvPr>
          <p:cNvSpPr>
            <a:spLocks noGrp="1"/>
          </p:cNvSpPr>
          <p:nvPr>
            <p:ph type="title"/>
          </p:nvPr>
        </p:nvSpPr>
        <p:spPr/>
        <p:txBody>
          <a:bodyPr/>
          <a:lstStyle/>
          <a:p>
            <a:r>
              <a:rPr lang="nb-NO" dirty="0"/>
              <a:t>«For the Birds» og «Alma»</a:t>
            </a:r>
          </a:p>
        </p:txBody>
      </p:sp>
      <p:pic>
        <p:nvPicPr>
          <p:cNvPr id="11" name="Media på Internett 10" title="Alma">
            <a:hlinkClick r:id="" action="ppaction://media"/>
            <a:extLst>
              <a:ext uri="{FF2B5EF4-FFF2-40B4-BE49-F238E27FC236}">
                <a16:creationId xmlns:a16="http://schemas.microsoft.com/office/drawing/2014/main" id="{F5D1AA93-9E0E-4380-B9C4-0DF05290D9BD}"/>
              </a:ext>
            </a:extLst>
          </p:cNvPr>
          <p:cNvPicPr>
            <a:picLocks noGrp="1" noRot="1" noChangeAspect="1"/>
          </p:cNvPicPr>
          <p:nvPr>
            <p:ph sz="half" idx="2"/>
            <a:videoFile r:link="rId1"/>
          </p:nvPr>
        </p:nvPicPr>
        <p:blipFill>
          <a:blip r:embed="rId4"/>
          <a:stretch>
            <a:fillRect/>
          </a:stretch>
        </p:blipFill>
        <p:spPr>
          <a:xfrm>
            <a:off x="6458593" y="2398643"/>
            <a:ext cx="5342468" cy="3005138"/>
          </a:xfrm>
          <a:prstGeom prst="rect">
            <a:avLst/>
          </a:prstGeom>
        </p:spPr>
      </p:pic>
      <p:pic>
        <p:nvPicPr>
          <p:cNvPr id="17" name="Media på Internett 16" title="Birds on a Wire - For the Birds">
            <a:hlinkClick r:id="" action="ppaction://media"/>
            <a:extLst>
              <a:ext uri="{FF2B5EF4-FFF2-40B4-BE49-F238E27FC236}">
                <a16:creationId xmlns:a16="http://schemas.microsoft.com/office/drawing/2014/main" id="{FACD7422-548F-42A1-8E5B-8028C2D84BF0}"/>
              </a:ext>
            </a:extLst>
          </p:cNvPr>
          <p:cNvPicPr>
            <a:picLocks noGrp="1" noRot="1" noChangeAspect="1"/>
          </p:cNvPicPr>
          <p:nvPr>
            <p:ph sz="half" idx="1"/>
            <a:videoFile r:link="rId2"/>
          </p:nvPr>
        </p:nvPicPr>
        <p:blipFill>
          <a:blip r:embed="rId5"/>
          <a:stretch>
            <a:fillRect/>
          </a:stretch>
        </p:blipFill>
        <p:spPr>
          <a:xfrm>
            <a:off x="581254" y="2398643"/>
            <a:ext cx="5342468" cy="3005138"/>
          </a:xfrm>
          <a:prstGeom prst="rect">
            <a:avLst/>
          </a:prstGeom>
        </p:spPr>
      </p:pic>
    </p:spTree>
    <p:extLst>
      <p:ext uri="{BB962C8B-B14F-4D97-AF65-F5344CB8AC3E}">
        <p14:creationId xmlns:p14="http://schemas.microsoft.com/office/powerpoint/2010/main" val="3605225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D5AE5F-FB4B-4C81-9C0D-4F11BC7F4477}"/>
              </a:ext>
            </a:extLst>
          </p:cNvPr>
          <p:cNvSpPr>
            <a:spLocks noGrp="1"/>
          </p:cNvSpPr>
          <p:nvPr>
            <p:ph type="title"/>
          </p:nvPr>
        </p:nvSpPr>
        <p:spPr/>
        <p:txBody>
          <a:bodyPr/>
          <a:lstStyle/>
          <a:p>
            <a:r>
              <a:rPr lang="nb-NO" b="1" dirty="0">
                <a:solidFill>
                  <a:schemeClr val="accent1"/>
                </a:solidFill>
              </a:rPr>
              <a:t>Fra drama til </a:t>
            </a:r>
            <a:r>
              <a:rPr lang="nb-NO" b="1" dirty="0" err="1">
                <a:solidFill>
                  <a:schemeClr val="accent1"/>
                </a:solidFill>
              </a:rPr>
              <a:t>tweets</a:t>
            </a:r>
            <a:r>
              <a:rPr lang="nb-NO" b="1" dirty="0">
                <a:solidFill>
                  <a:schemeClr val="accent1"/>
                </a:solidFill>
              </a:rPr>
              <a:t> – til </a:t>
            </a:r>
            <a:r>
              <a:rPr lang="nb-NO" b="1" dirty="0" err="1">
                <a:solidFill>
                  <a:schemeClr val="accent1"/>
                </a:solidFill>
              </a:rPr>
              <a:t>karakterstudie</a:t>
            </a:r>
            <a:br>
              <a:rPr lang="nb-NO" dirty="0"/>
            </a:br>
            <a:r>
              <a:rPr lang="nb-NO" b="1" dirty="0">
                <a:solidFill>
                  <a:schemeClr val="accent1"/>
                </a:solidFill>
              </a:rPr>
              <a:t>«Vildanden», Henrik Ibsen, 1884</a:t>
            </a:r>
          </a:p>
        </p:txBody>
      </p:sp>
      <p:sp>
        <p:nvSpPr>
          <p:cNvPr id="5" name="Plassholder for innhold 4">
            <a:extLst>
              <a:ext uri="{FF2B5EF4-FFF2-40B4-BE49-F238E27FC236}">
                <a16:creationId xmlns:a16="http://schemas.microsoft.com/office/drawing/2014/main" id="{B88AF606-A41E-454F-91DC-74AC832E5FB8}"/>
              </a:ext>
            </a:extLst>
          </p:cNvPr>
          <p:cNvSpPr>
            <a:spLocks noGrp="1"/>
          </p:cNvSpPr>
          <p:nvPr>
            <p:ph sz="half" idx="1"/>
          </p:nvPr>
        </p:nvSpPr>
        <p:spPr>
          <a:xfrm>
            <a:off x="189560" y="1825625"/>
            <a:ext cx="5508875" cy="4351338"/>
          </a:xfrm>
        </p:spPr>
        <p:txBody>
          <a:bodyPr>
            <a:normAutofit fontScale="85000" lnSpcReduction="20000"/>
          </a:bodyPr>
          <a:lstStyle/>
          <a:p>
            <a:r>
              <a:rPr lang="nb-NO" sz="3500" dirty="0"/>
              <a:t>Sitater fra karakterer i stykket – omgjort til </a:t>
            </a:r>
            <a:r>
              <a:rPr lang="nb-NO" sz="3500" dirty="0" err="1"/>
              <a:t>tweets</a:t>
            </a:r>
            <a:endParaRPr lang="nb-NO" sz="3500" dirty="0"/>
          </a:p>
          <a:p>
            <a:r>
              <a:rPr lang="nb-NO" sz="3500" dirty="0"/>
              <a:t>Elevene finner sitater og lager </a:t>
            </a:r>
            <a:r>
              <a:rPr lang="nb-NO" sz="3500" dirty="0" err="1"/>
              <a:t>hashtags</a:t>
            </a:r>
            <a:r>
              <a:rPr lang="nb-NO" sz="3500" dirty="0"/>
              <a:t> til ulike karakterer</a:t>
            </a:r>
          </a:p>
          <a:p>
            <a:r>
              <a:rPr lang="nb-NO" sz="3500" dirty="0"/>
              <a:t>Samler </a:t>
            </a:r>
            <a:r>
              <a:rPr lang="nb-NO" sz="3500" dirty="0" err="1"/>
              <a:t>tweets</a:t>
            </a:r>
            <a:r>
              <a:rPr lang="nb-NO" sz="3500" dirty="0"/>
              <a:t> fra ulike – samtale om utsagnene</a:t>
            </a:r>
          </a:p>
          <a:p>
            <a:pPr marL="0" indent="0">
              <a:buNone/>
            </a:pPr>
            <a:r>
              <a:rPr lang="nb-NO" sz="3500" b="1" dirty="0"/>
              <a:t>Skriveoppdrag:</a:t>
            </a:r>
          </a:p>
          <a:p>
            <a:pPr>
              <a:buFontTx/>
              <a:buChar char="-"/>
            </a:pPr>
            <a:r>
              <a:rPr lang="nb-NO" sz="3500" dirty="0"/>
              <a:t>Starten på en </a:t>
            </a:r>
            <a:r>
              <a:rPr lang="nb-NO" sz="3500" dirty="0" err="1"/>
              <a:t>karakterstudie</a:t>
            </a:r>
            <a:r>
              <a:rPr lang="nb-NO" sz="3500" dirty="0"/>
              <a:t> – hva sier sitatet om karakteren? Bakgrunnen for utsagnet? Hva og hvorfor?</a:t>
            </a:r>
          </a:p>
          <a:p>
            <a:pPr marL="0" indent="0">
              <a:buNone/>
            </a:pPr>
            <a:endParaRPr lang="nb-NO" dirty="0"/>
          </a:p>
        </p:txBody>
      </p:sp>
      <p:sp>
        <p:nvSpPr>
          <p:cNvPr id="7" name="Plassholder for innhold 6">
            <a:extLst>
              <a:ext uri="{FF2B5EF4-FFF2-40B4-BE49-F238E27FC236}">
                <a16:creationId xmlns:a16="http://schemas.microsoft.com/office/drawing/2014/main" id="{CA45B1FB-68CF-4852-A56C-0C2794467C9E}"/>
              </a:ext>
            </a:extLst>
          </p:cNvPr>
          <p:cNvSpPr>
            <a:spLocks noGrp="1"/>
          </p:cNvSpPr>
          <p:nvPr>
            <p:ph sz="half" idx="2"/>
          </p:nvPr>
        </p:nvSpPr>
        <p:spPr/>
        <p:txBody>
          <a:bodyPr>
            <a:normAutofit fontScale="85000" lnSpcReduction="20000"/>
          </a:bodyPr>
          <a:lstStyle/>
          <a:p>
            <a:endParaRPr lang="nb-NO" dirty="0"/>
          </a:p>
        </p:txBody>
      </p:sp>
      <p:pic>
        <p:nvPicPr>
          <p:cNvPr id="6" name="Bilde 5">
            <a:extLst>
              <a:ext uri="{FF2B5EF4-FFF2-40B4-BE49-F238E27FC236}">
                <a16:creationId xmlns:a16="http://schemas.microsoft.com/office/drawing/2014/main" id="{7BACA832-ACB4-45EE-B9CA-ADD8A1F42B9D}"/>
              </a:ext>
            </a:extLst>
          </p:cNvPr>
          <p:cNvPicPr>
            <a:picLocks noChangeAspect="1"/>
          </p:cNvPicPr>
          <p:nvPr/>
        </p:nvPicPr>
        <p:blipFill>
          <a:blip r:embed="rId2"/>
          <a:stretch>
            <a:fillRect/>
          </a:stretch>
        </p:blipFill>
        <p:spPr>
          <a:xfrm>
            <a:off x="5544251" y="1843777"/>
            <a:ext cx="6762989" cy="3170445"/>
          </a:xfrm>
          <a:prstGeom prst="rect">
            <a:avLst/>
          </a:prstGeom>
        </p:spPr>
      </p:pic>
    </p:spTree>
    <p:extLst>
      <p:ext uri="{BB962C8B-B14F-4D97-AF65-F5344CB8AC3E}">
        <p14:creationId xmlns:p14="http://schemas.microsoft.com/office/powerpoint/2010/main" val="2842517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jermbilde&#10;&#10;Beskrivelse som er generert med høy visshet">
            <a:extLst>
              <a:ext uri="{FF2B5EF4-FFF2-40B4-BE49-F238E27FC236}">
                <a16:creationId xmlns:a16="http://schemas.microsoft.com/office/drawing/2014/main" id="{29408ABF-6C3E-46FB-B471-CF2A8232D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27" y="4663891"/>
            <a:ext cx="4448175" cy="1838325"/>
          </a:xfrm>
          <a:prstGeom prst="rect">
            <a:avLst/>
          </a:prstGeom>
        </p:spPr>
      </p:pic>
      <p:pic>
        <p:nvPicPr>
          <p:cNvPr id="8" name="Bilde 7">
            <a:extLst>
              <a:ext uri="{FF2B5EF4-FFF2-40B4-BE49-F238E27FC236}">
                <a16:creationId xmlns:a16="http://schemas.microsoft.com/office/drawing/2014/main" id="{605AEA56-50FC-4897-94E9-035F919B9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68" y="4692212"/>
            <a:ext cx="4119390" cy="1866900"/>
          </a:xfrm>
          <a:prstGeom prst="rect">
            <a:avLst/>
          </a:prstGeom>
        </p:spPr>
      </p:pic>
      <p:pic>
        <p:nvPicPr>
          <p:cNvPr id="12" name="Bilde 11">
            <a:extLst>
              <a:ext uri="{FF2B5EF4-FFF2-40B4-BE49-F238E27FC236}">
                <a16:creationId xmlns:a16="http://schemas.microsoft.com/office/drawing/2014/main" id="{8CF353F2-2D3C-47EE-BFC1-785F2B3C1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752" y="2253698"/>
            <a:ext cx="4438650" cy="1514475"/>
          </a:xfrm>
          <a:prstGeom prst="rect">
            <a:avLst/>
          </a:prstGeom>
        </p:spPr>
      </p:pic>
      <p:pic>
        <p:nvPicPr>
          <p:cNvPr id="14" name="Bilde 13" descr="Et bilde som inneholder skjermbilde&#10;&#10;Beskrivelse som er generert med høy visshet">
            <a:extLst>
              <a:ext uri="{FF2B5EF4-FFF2-40B4-BE49-F238E27FC236}">
                <a16:creationId xmlns:a16="http://schemas.microsoft.com/office/drawing/2014/main" id="{BB60C3D8-33A4-48BE-B225-B1DDF042C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38" y="120203"/>
            <a:ext cx="4438650" cy="1790700"/>
          </a:xfrm>
          <a:prstGeom prst="rect">
            <a:avLst/>
          </a:prstGeom>
        </p:spPr>
      </p:pic>
      <p:pic>
        <p:nvPicPr>
          <p:cNvPr id="20" name="Bilde 19" descr="Et bilde som inneholder skjermbilde&#10;&#10;Beskrivelse som er generert med høy visshet">
            <a:extLst>
              <a:ext uri="{FF2B5EF4-FFF2-40B4-BE49-F238E27FC236}">
                <a16:creationId xmlns:a16="http://schemas.microsoft.com/office/drawing/2014/main" id="{5ADCC736-3A26-44F1-BE6C-AC719967F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338" y="2107051"/>
            <a:ext cx="4448175" cy="2476500"/>
          </a:xfrm>
          <a:prstGeom prst="rect">
            <a:avLst/>
          </a:prstGeom>
        </p:spPr>
      </p:pic>
      <p:pic>
        <p:nvPicPr>
          <p:cNvPr id="26" name="Bilde 25" descr="Et bilde som inneholder skjermbilde&#10;&#10;Beskrivelse som er generert med svært høy visshet">
            <a:extLst>
              <a:ext uri="{FF2B5EF4-FFF2-40B4-BE49-F238E27FC236}">
                <a16:creationId xmlns:a16="http://schemas.microsoft.com/office/drawing/2014/main" id="{6ACAF09A-6A87-4B26-A477-5F5927634E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2427" y="56901"/>
            <a:ext cx="4448796" cy="1781424"/>
          </a:xfrm>
          <a:prstGeom prst="rect">
            <a:avLst/>
          </a:prstGeom>
        </p:spPr>
      </p:pic>
    </p:spTree>
    <p:extLst>
      <p:ext uri="{BB962C8B-B14F-4D97-AF65-F5344CB8AC3E}">
        <p14:creationId xmlns:p14="http://schemas.microsoft.com/office/powerpoint/2010/main" val="242785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4620BB-A184-41B3-B7A6-2FC05CCD63D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3700" b="1" dirty="0">
                <a:solidFill>
                  <a:schemeClr val="accent1"/>
                </a:solidFill>
              </a:rPr>
              <a:t>Fra </a:t>
            </a:r>
            <a:r>
              <a:rPr lang="en-US" sz="3700" b="1" dirty="0" err="1">
                <a:solidFill>
                  <a:schemeClr val="accent1"/>
                </a:solidFill>
              </a:rPr>
              <a:t>bildebok</a:t>
            </a:r>
            <a:r>
              <a:rPr lang="en-US" sz="3700" b="1" dirty="0">
                <a:solidFill>
                  <a:schemeClr val="accent1"/>
                </a:solidFill>
              </a:rPr>
              <a:t> </a:t>
            </a:r>
            <a:r>
              <a:rPr lang="en-US" sz="3700" b="1" dirty="0" err="1">
                <a:solidFill>
                  <a:schemeClr val="accent1"/>
                </a:solidFill>
              </a:rPr>
              <a:t>til</a:t>
            </a:r>
            <a:r>
              <a:rPr lang="en-US" sz="3700" b="1" dirty="0">
                <a:solidFill>
                  <a:schemeClr val="accent1"/>
                </a:solidFill>
              </a:rPr>
              <a:t> chat/</a:t>
            </a:r>
            <a:r>
              <a:rPr lang="en-US" sz="3700" b="1" dirty="0" err="1">
                <a:solidFill>
                  <a:schemeClr val="accent1"/>
                </a:solidFill>
              </a:rPr>
              <a:t>dagbok</a:t>
            </a:r>
            <a:r>
              <a:rPr lang="en-US" sz="3700" b="1" dirty="0">
                <a:solidFill>
                  <a:schemeClr val="accent1"/>
                </a:solidFill>
              </a:rPr>
              <a:t>/</a:t>
            </a:r>
            <a:r>
              <a:rPr lang="en-US" sz="3700" b="1" dirty="0" err="1">
                <a:solidFill>
                  <a:schemeClr val="accent1"/>
                </a:solidFill>
              </a:rPr>
              <a:t>samtale</a:t>
            </a:r>
            <a:br>
              <a:rPr lang="en-US" sz="3700" dirty="0"/>
            </a:br>
            <a:r>
              <a:rPr lang="en-US" sz="3700" b="1" dirty="0">
                <a:solidFill>
                  <a:schemeClr val="accent1"/>
                </a:solidFill>
              </a:rPr>
              <a:t>«</a:t>
            </a:r>
            <a:r>
              <a:rPr lang="en-US" sz="3700" b="1" dirty="0" err="1">
                <a:solidFill>
                  <a:schemeClr val="accent1"/>
                </a:solidFill>
              </a:rPr>
              <a:t>Eg</a:t>
            </a:r>
            <a:r>
              <a:rPr lang="en-US" sz="3700" b="1" dirty="0">
                <a:solidFill>
                  <a:schemeClr val="accent1"/>
                </a:solidFill>
              </a:rPr>
              <a:t> </a:t>
            </a:r>
            <a:r>
              <a:rPr lang="en-US" sz="3700" b="1" dirty="0" err="1">
                <a:solidFill>
                  <a:schemeClr val="accent1"/>
                </a:solidFill>
              </a:rPr>
              <a:t>rømmer</a:t>
            </a:r>
            <a:r>
              <a:rPr lang="en-US" sz="3700" b="1" dirty="0">
                <a:solidFill>
                  <a:schemeClr val="accent1"/>
                </a:solidFill>
              </a:rPr>
              <a:t>» </a:t>
            </a:r>
            <a:r>
              <a:rPr lang="en-US" sz="3700" b="1" dirty="0" err="1">
                <a:solidFill>
                  <a:schemeClr val="accent1"/>
                </a:solidFill>
              </a:rPr>
              <a:t>Rønnaug</a:t>
            </a:r>
            <a:r>
              <a:rPr lang="en-US" sz="3700" b="1" dirty="0">
                <a:solidFill>
                  <a:schemeClr val="accent1"/>
                </a:solidFill>
              </a:rPr>
              <a:t> </a:t>
            </a:r>
            <a:r>
              <a:rPr lang="en-US" sz="3700" b="1" dirty="0" err="1">
                <a:solidFill>
                  <a:schemeClr val="accent1"/>
                </a:solidFill>
              </a:rPr>
              <a:t>Kleiva</a:t>
            </a:r>
            <a:r>
              <a:rPr lang="en-US" sz="3700" b="1" dirty="0">
                <a:solidFill>
                  <a:schemeClr val="accent1"/>
                </a:solidFill>
              </a:rPr>
              <a:t>/Inger </a:t>
            </a:r>
            <a:r>
              <a:rPr lang="en-US" sz="3700" b="1" dirty="0" err="1">
                <a:solidFill>
                  <a:schemeClr val="accent1"/>
                </a:solidFill>
              </a:rPr>
              <a:t>Lise</a:t>
            </a:r>
            <a:r>
              <a:rPr lang="en-US" sz="3700" b="1" dirty="0">
                <a:solidFill>
                  <a:schemeClr val="accent1"/>
                </a:solidFill>
              </a:rPr>
              <a:t> </a:t>
            </a:r>
            <a:r>
              <a:rPr lang="en-US" sz="3700" b="1" dirty="0" err="1">
                <a:solidFill>
                  <a:schemeClr val="accent1"/>
                </a:solidFill>
              </a:rPr>
              <a:t>Belsvik</a:t>
            </a:r>
            <a:r>
              <a:rPr lang="en-US" sz="3700" b="1" dirty="0">
                <a:solidFill>
                  <a:schemeClr val="accent1"/>
                </a:solidFill>
              </a:rPr>
              <a:t>, 2005</a:t>
            </a:r>
          </a:p>
        </p:txBody>
      </p:sp>
      <p:sp>
        <p:nvSpPr>
          <p:cNvPr id="3" name="Plassholder for innhold 2">
            <a:extLst>
              <a:ext uri="{FF2B5EF4-FFF2-40B4-BE49-F238E27FC236}">
                <a16:creationId xmlns:a16="http://schemas.microsoft.com/office/drawing/2014/main" id="{B65D5965-C67C-4D93-972D-FAF5E9C97827}"/>
              </a:ext>
            </a:extLst>
          </p:cNvPr>
          <p:cNvSpPr>
            <a:spLocks noGrp="1"/>
          </p:cNvSpPr>
          <p:nvPr>
            <p:ph sz="half" idx="1"/>
          </p:nvPr>
        </p:nvSpPr>
        <p:spPr>
          <a:xfrm>
            <a:off x="106017" y="1690688"/>
            <a:ext cx="7382817" cy="4802187"/>
          </a:xfrm>
        </p:spPr>
        <p:txBody>
          <a:bodyPr vert="horz" lIns="91440" tIns="45720" rIns="91440" bIns="45720" rtlCol="0">
            <a:normAutofit fontScale="77500" lnSpcReduction="20000"/>
          </a:bodyPr>
          <a:lstStyle/>
          <a:p>
            <a:pPr marL="0" indent="0">
              <a:buNone/>
            </a:pPr>
            <a:r>
              <a:rPr lang="nb-NO" sz="3500" dirty="0"/>
              <a:t>Samskriving  - se handlingen fra et annet perspektiv</a:t>
            </a:r>
          </a:p>
          <a:p>
            <a:pPr marL="0" indent="0">
              <a:buNone/>
            </a:pPr>
            <a:endParaRPr lang="nb-NO" sz="3500" dirty="0"/>
          </a:p>
          <a:p>
            <a:pPr marL="0" indent="0">
              <a:buNone/>
            </a:pPr>
            <a:r>
              <a:rPr lang="nb-NO" sz="3500" dirty="0"/>
              <a:t>Hovedperson: Sara, “rømmer” hjemmefra, føler seg oversett</a:t>
            </a:r>
          </a:p>
          <a:p>
            <a:pPr marL="0" indent="0">
              <a:buNone/>
            </a:pPr>
            <a:r>
              <a:rPr lang="nb-NO" sz="3500" dirty="0"/>
              <a:t>Bipersoner: mamma, pappa, storesøster og kjæresten Marius, bestemor og bestefar</a:t>
            </a:r>
          </a:p>
          <a:p>
            <a:pPr marL="0" indent="0">
              <a:buNone/>
            </a:pPr>
            <a:endParaRPr lang="nb-NO" sz="3500" dirty="0"/>
          </a:p>
          <a:p>
            <a:pPr marL="0" indent="0">
              <a:buNone/>
            </a:pPr>
            <a:r>
              <a:rPr lang="nb-NO" sz="3500" b="1" dirty="0"/>
              <a:t>Skriveoppdrag:</a:t>
            </a:r>
          </a:p>
          <a:p>
            <a:pPr>
              <a:buFontTx/>
              <a:buChar char="-"/>
            </a:pPr>
            <a:r>
              <a:rPr lang="nb-NO" sz="3500" dirty="0"/>
              <a:t>beskrive hendelse fra et annet perspektiv</a:t>
            </a:r>
          </a:p>
          <a:p>
            <a:pPr>
              <a:buFontTx/>
              <a:buChar char="-"/>
            </a:pPr>
            <a:r>
              <a:rPr lang="nb-NO" sz="3500" dirty="0"/>
              <a:t>skrive som dagbok, </a:t>
            </a:r>
            <a:r>
              <a:rPr lang="nb-NO" sz="3500" dirty="0" err="1"/>
              <a:t>chat</a:t>
            </a:r>
            <a:r>
              <a:rPr lang="nb-NO" sz="3500" dirty="0"/>
              <a:t> eller som en samtale</a:t>
            </a:r>
          </a:p>
          <a:p>
            <a:pPr>
              <a:buFontTx/>
              <a:buChar char="-"/>
            </a:pPr>
            <a:r>
              <a:rPr lang="nb-NO" sz="3500" dirty="0" err="1"/>
              <a:t>samskrive</a:t>
            </a:r>
            <a:r>
              <a:rPr lang="nb-NO" sz="3500" dirty="0"/>
              <a:t> to og to</a:t>
            </a:r>
          </a:p>
          <a:p>
            <a:pPr marL="0" indent="0">
              <a:buNone/>
            </a:pPr>
            <a:endParaRPr lang="en-US" sz="2000" dirty="0"/>
          </a:p>
        </p:txBody>
      </p:sp>
      <p:pic>
        <p:nvPicPr>
          <p:cNvPr id="5" name="Plassholder for innhold 4">
            <a:extLst>
              <a:ext uri="{FF2B5EF4-FFF2-40B4-BE49-F238E27FC236}">
                <a16:creationId xmlns:a16="http://schemas.microsoft.com/office/drawing/2014/main" id="{5EA89DF3-D4CA-4E62-8B98-A36E307DA408}"/>
              </a:ext>
            </a:extLst>
          </p:cNvPr>
          <p:cNvPicPr>
            <a:picLocks noGrp="1" noChangeAspect="1"/>
          </p:cNvPicPr>
          <p:nvPr>
            <p:ph sz="half" idx="2"/>
          </p:nvPr>
        </p:nvPicPr>
        <p:blipFill rotWithShape="1">
          <a:blip r:embed="rId2"/>
          <a:srcRect l="4104" r="-1" b="-1"/>
          <a:stretch/>
        </p:blipFill>
        <p:spPr>
          <a:xfrm>
            <a:off x="7488834" y="1881809"/>
            <a:ext cx="4597149" cy="3871084"/>
          </a:xfrm>
          <a:prstGeom prst="rect">
            <a:avLst/>
          </a:prstGeom>
        </p:spPr>
      </p:pic>
    </p:spTree>
    <p:extLst>
      <p:ext uri="{BB962C8B-B14F-4D97-AF65-F5344CB8AC3E}">
        <p14:creationId xmlns:p14="http://schemas.microsoft.com/office/powerpoint/2010/main" val="903786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B686D1AF-4E76-4143-9E60-168A9E47AB26}"/>
              </a:ext>
            </a:extLst>
          </p:cNvPr>
          <p:cNvSpPr>
            <a:spLocks noGrp="1"/>
          </p:cNvSpPr>
          <p:nvPr>
            <p:ph type="title"/>
          </p:nvPr>
        </p:nvSpPr>
        <p:spPr>
          <a:xfrm>
            <a:off x="357809" y="365125"/>
            <a:ext cx="11489634" cy="1325563"/>
          </a:xfrm>
        </p:spPr>
        <p:txBody>
          <a:bodyPr/>
          <a:lstStyle/>
          <a:p>
            <a:r>
              <a:rPr lang="nb-NO" dirty="0"/>
              <a:t>Storesøsters dagbok kvelden etter «rømmingen»</a:t>
            </a:r>
          </a:p>
        </p:txBody>
      </p:sp>
      <p:sp>
        <p:nvSpPr>
          <p:cNvPr id="6" name="Plassholder for innhold 5">
            <a:extLst>
              <a:ext uri="{FF2B5EF4-FFF2-40B4-BE49-F238E27FC236}">
                <a16:creationId xmlns:a16="http://schemas.microsoft.com/office/drawing/2014/main" id="{7615B7E7-CACB-42CE-ADF3-0586ED21B35C}"/>
              </a:ext>
            </a:extLst>
          </p:cNvPr>
          <p:cNvSpPr>
            <a:spLocks noGrp="1"/>
          </p:cNvSpPr>
          <p:nvPr>
            <p:ph idx="1"/>
          </p:nvPr>
        </p:nvSpPr>
        <p:spPr/>
        <p:txBody>
          <a:bodyPr>
            <a:normAutofit fontScale="77500" lnSpcReduction="20000"/>
          </a:bodyPr>
          <a:lstStyle/>
          <a:p>
            <a:pPr marL="0" indent="0">
              <a:buNone/>
            </a:pPr>
            <a:r>
              <a:rPr lang="nb-NO" dirty="0"/>
              <a:t>Kjære dagbok,</a:t>
            </a:r>
          </a:p>
          <a:p>
            <a:pPr marL="0" indent="0">
              <a:buNone/>
            </a:pPr>
            <a:r>
              <a:rPr lang="nb-NO" dirty="0"/>
              <a:t>Denne dagen har vært helt absurd. Det var etter at foreldrene mine dro ut for kvelden og jeg ble sittende alene som barnevakt for Sara, alt ble kaos.</a:t>
            </a:r>
          </a:p>
          <a:p>
            <a:pPr marL="0" indent="0">
              <a:buNone/>
            </a:pPr>
            <a:r>
              <a:rPr lang="nb-NO" dirty="0"/>
              <a:t>Jeg satte kursen mot rommet mitt det sekundet ytterdøra ble slamret igjen, men så klart fikk Sara fatt i mobiltelefonen min som lå igjen i trappa akkurat idet Marius ringte …</a:t>
            </a:r>
          </a:p>
          <a:p>
            <a:pPr marL="0" indent="0">
              <a:buNone/>
            </a:pPr>
            <a:r>
              <a:rPr lang="nb-NO" dirty="0">
                <a:solidFill>
                  <a:srgbClr val="FF0000"/>
                </a:solidFill>
              </a:rPr>
              <a:t>Hun fortjente kjeft da, den lille rotta. Ta andres telefoner når det ringer?! Herregud. Mamma og pappa skjemmer henne helt bort, bare fordi hun er liten og søt. De tror heller ikke den lille jenta deres kan skrive eller lese, men der tror de feil. Hun er ikke så liten og dum som de vil ha det til, så jeg skjønner ikke hvorfor hun ikke bare forteller dem at hun kan lese. </a:t>
            </a:r>
          </a:p>
          <a:p>
            <a:pPr marL="0" indent="0">
              <a:buNone/>
            </a:pPr>
            <a:r>
              <a:rPr lang="nb-NO" dirty="0"/>
              <a:t>Men ja, greit jeg innrømmer at jeg kanskje ikke var den beste barnevakten og at jeg har dårlig samvittighet for det. Det er bare det at jeg trengte litt tid for meg selv med alt stresset og presset med skole, også hadde jeg ikke sett Marius på lenge. </a:t>
            </a:r>
          </a:p>
          <a:p>
            <a:pPr marL="0" indent="0">
              <a:buNone/>
            </a:pPr>
            <a:r>
              <a:rPr lang="nb-NO" dirty="0"/>
              <a:t>(…)</a:t>
            </a:r>
          </a:p>
        </p:txBody>
      </p:sp>
    </p:spTree>
    <p:extLst>
      <p:ext uri="{BB962C8B-B14F-4D97-AF65-F5344CB8AC3E}">
        <p14:creationId xmlns:p14="http://schemas.microsoft.com/office/powerpoint/2010/main" val="2250411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0E0D469-B6A4-49EA-AB35-A48742CCA29D}"/>
              </a:ext>
            </a:extLst>
          </p:cNvPr>
          <p:cNvSpPr>
            <a:spLocks noGrp="1"/>
          </p:cNvSpPr>
          <p:nvPr>
            <p:ph type="title"/>
          </p:nvPr>
        </p:nvSpPr>
        <p:spPr>
          <a:xfrm>
            <a:off x="838200" y="205409"/>
            <a:ext cx="10515600" cy="735495"/>
          </a:xfrm>
        </p:spPr>
        <p:txBody>
          <a:bodyPr/>
          <a:lstStyle/>
          <a:p>
            <a:r>
              <a:rPr lang="nb-NO" dirty="0"/>
              <a:t>Chat mellom storesøster og kjæresten Marius</a:t>
            </a:r>
          </a:p>
        </p:txBody>
      </p:sp>
      <p:sp>
        <p:nvSpPr>
          <p:cNvPr id="5" name="Plassholder for innhold 4">
            <a:extLst>
              <a:ext uri="{FF2B5EF4-FFF2-40B4-BE49-F238E27FC236}">
                <a16:creationId xmlns:a16="http://schemas.microsoft.com/office/drawing/2014/main" id="{DB35F7A5-5A3C-4C1F-9D2F-F1FA2C3F0586}"/>
              </a:ext>
            </a:extLst>
          </p:cNvPr>
          <p:cNvSpPr>
            <a:spLocks noGrp="1"/>
          </p:cNvSpPr>
          <p:nvPr>
            <p:ph sz="half" idx="1"/>
          </p:nvPr>
        </p:nvSpPr>
        <p:spPr>
          <a:xfrm>
            <a:off x="838200" y="1338470"/>
            <a:ext cx="5181600" cy="5154405"/>
          </a:xfrm>
        </p:spPr>
        <p:txBody>
          <a:bodyPr>
            <a:normAutofit fontScale="62500" lnSpcReduction="20000"/>
          </a:bodyPr>
          <a:lstStyle/>
          <a:p>
            <a:pPr marL="0" indent="0">
              <a:buNone/>
            </a:pPr>
            <a:r>
              <a:rPr lang="nb-NO" dirty="0"/>
              <a:t>Melding	Til: Marius 💗	</a:t>
            </a:r>
            <a:r>
              <a:rPr lang="nb-NO" dirty="0" err="1"/>
              <a:t>Kl</a:t>
            </a:r>
            <a:r>
              <a:rPr lang="nb-NO" dirty="0"/>
              <a:t>: 17:22</a:t>
            </a:r>
          </a:p>
          <a:p>
            <a:pPr marL="0" indent="0">
              <a:buNone/>
            </a:pPr>
            <a:r>
              <a:rPr lang="nb-NO" dirty="0"/>
              <a:t>(S = Storesøster. M = Marius)</a:t>
            </a:r>
          </a:p>
          <a:p>
            <a:pPr marL="0" indent="0">
              <a:buNone/>
            </a:pPr>
            <a:r>
              <a:rPr lang="nb-NO" dirty="0"/>
              <a:t>S: Hei 💗</a:t>
            </a:r>
          </a:p>
          <a:p>
            <a:pPr marL="0" indent="0">
              <a:buNone/>
            </a:pPr>
            <a:r>
              <a:rPr lang="nb-NO" dirty="0"/>
              <a:t>M: Hva skjer?</a:t>
            </a:r>
          </a:p>
          <a:p>
            <a:pPr marL="0" indent="0">
              <a:buNone/>
            </a:pPr>
            <a:r>
              <a:rPr lang="nb-NO" dirty="0"/>
              <a:t>S: Jeg skal sitte barnevakt for Sara i dag ☹ </a:t>
            </a:r>
          </a:p>
          <a:p>
            <a:pPr marL="0" indent="0">
              <a:buNone/>
            </a:pPr>
            <a:r>
              <a:rPr lang="nb-NO" dirty="0"/>
              <a:t>M: Det suger</a:t>
            </a:r>
          </a:p>
          <a:p>
            <a:pPr marL="0" indent="0">
              <a:buNone/>
            </a:pPr>
            <a:r>
              <a:rPr lang="nb-NO" dirty="0"/>
              <a:t>S: Veit.. Mamma og Pappa skal bort,</a:t>
            </a:r>
          </a:p>
          <a:p>
            <a:pPr marL="0" indent="0">
              <a:buNone/>
            </a:pPr>
            <a:r>
              <a:rPr lang="nb-NO" dirty="0"/>
              <a:t> så du kan komme over hvis du vil 😍</a:t>
            </a:r>
          </a:p>
          <a:p>
            <a:pPr marL="0" indent="0">
              <a:buNone/>
            </a:pPr>
            <a:r>
              <a:rPr lang="nb-NO" dirty="0"/>
              <a:t>M: Når da?</a:t>
            </a:r>
          </a:p>
          <a:p>
            <a:pPr marL="0" indent="0">
              <a:buNone/>
            </a:pPr>
            <a:r>
              <a:rPr lang="nb-NO" dirty="0"/>
              <a:t>S: De drar 6, og kommer tilbake rundt 8</a:t>
            </a:r>
          </a:p>
          <a:p>
            <a:pPr marL="0" indent="0">
              <a:buNone/>
            </a:pPr>
            <a:r>
              <a:rPr lang="nb-NO" dirty="0"/>
              <a:t>M: Ok. Ringer når jeg er utenfor</a:t>
            </a:r>
          </a:p>
          <a:p>
            <a:pPr marL="0" indent="0">
              <a:buNone/>
            </a:pPr>
            <a:r>
              <a:rPr lang="nb-NO" dirty="0"/>
              <a:t>S: Stå ved bakdøra! De kan jo ikke se deg</a:t>
            </a:r>
          </a:p>
          <a:p>
            <a:pPr marL="0" indent="0">
              <a:buNone/>
            </a:pPr>
            <a:r>
              <a:rPr lang="nb-NO" dirty="0"/>
              <a:t>M: Greit. Ser deg senere</a:t>
            </a:r>
          </a:p>
          <a:p>
            <a:pPr marL="0" indent="0">
              <a:buNone/>
            </a:pPr>
            <a:r>
              <a:rPr lang="nb-NO" dirty="0"/>
              <a:t>S: Ser deg snart ❤️</a:t>
            </a:r>
          </a:p>
          <a:p>
            <a:endParaRPr lang="nb-NO" dirty="0"/>
          </a:p>
          <a:p>
            <a:endParaRPr lang="nb-NO" dirty="0"/>
          </a:p>
        </p:txBody>
      </p:sp>
      <p:sp>
        <p:nvSpPr>
          <p:cNvPr id="6" name="Plassholder for innhold 5">
            <a:extLst>
              <a:ext uri="{FF2B5EF4-FFF2-40B4-BE49-F238E27FC236}">
                <a16:creationId xmlns:a16="http://schemas.microsoft.com/office/drawing/2014/main" id="{25078641-51F0-442B-B66B-DDB4DB6E107C}"/>
              </a:ext>
            </a:extLst>
          </p:cNvPr>
          <p:cNvSpPr>
            <a:spLocks noGrp="1"/>
          </p:cNvSpPr>
          <p:nvPr>
            <p:ph sz="half" idx="2"/>
          </p:nvPr>
        </p:nvSpPr>
        <p:spPr>
          <a:xfrm>
            <a:off x="6172200" y="1338470"/>
            <a:ext cx="5181600" cy="5314121"/>
          </a:xfrm>
        </p:spPr>
        <p:txBody>
          <a:bodyPr>
            <a:normAutofit fontScale="62500" lnSpcReduction="20000"/>
          </a:bodyPr>
          <a:lstStyle/>
          <a:p>
            <a:pPr marL="0" indent="0">
              <a:buNone/>
            </a:pPr>
            <a:r>
              <a:rPr lang="nb-NO" b="1" i="1" dirty="0"/>
              <a:t>Melding	Til: Marius </a:t>
            </a:r>
            <a:r>
              <a:rPr lang="nb-NO" b="1" dirty="0"/>
              <a:t>💗	</a:t>
            </a:r>
            <a:r>
              <a:rPr lang="nb-NO" b="1" i="1" dirty="0" err="1"/>
              <a:t>Kl</a:t>
            </a:r>
            <a:r>
              <a:rPr lang="nb-NO" b="1" i="1" dirty="0"/>
              <a:t>: 19:14</a:t>
            </a:r>
            <a:endParaRPr lang="nb-NO" dirty="0"/>
          </a:p>
          <a:p>
            <a:pPr marL="0" indent="0">
              <a:buNone/>
            </a:pPr>
            <a:r>
              <a:rPr lang="nb-NO" dirty="0"/>
              <a:t>S: </a:t>
            </a:r>
            <a:r>
              <a:rPr lang="nb-NO" dirty="0" err="1"/>
              <a:t>Ugh</a:t>
            </a:r>
            <a:r>
              <a:rPr lang="nb-NO" dirty="0"/>
              <a:t>.. </a:t>
            </a:r>
            <a:r>
              <a:rPr lang="nb-NO" dirty="0" err="1"/>
              <a:t>Sorry</a:t>
            </a:r>
            <a:r>
              <a:rPr lang="nb-NO" dirty="0"/>
              <a:t> for alt som skjedde i dag</a:t>
            </a:r>
          </a:p>
          <a:p>
            <a:pPr marL="0" indent="0">
              <a:buNone/>
            </a:pPr>
            <a:r>
              <a:rPr lang="nb-NO" dirty="0"/>
              <a:t>M: Det går fint. Søsken kan være litt hektiske</a:t>
            </a:r>
          </a:p>
          <a:p>
            <a:pPr marL="0" indent="0">
              <a:buNone/>
            </a:pPr>
            <a:r>
              <a:rPr lang="nb-NO" dirty="0"/>
              <a:t>S: Sara er den verste søsteren noen sinne 🤮</a:t>
            </a:r>
          </a:p>
          <a:p>
            <a:pPr marL="0" indent="0">
              <a:buNone/>
            </a:pPr>
            <a:r>
              <a:rPr lang="nb-NO" dirty="0"/>
              <a:t>S: Når vil du komme over neste gang?</a:t>
            </a:r>
          </a:p>
          <a:p>
            <a:pPr marL="0" indent="0">
              <a:buNone/>
            </a:pPr>
            <a:r>
              <a:rPr lang="nb-NO" dirty="0"/>
              <a:t>M: Er ikke helt sikker. Har mye på kalenderen vet du</a:t>
            </a:r>
          </a:p>
          <a:p>
            <a:pPr marL="0" indent="0">
              <a:buNone/>
            </a:pPr>
            <a:r>
              <a:rPr lang="nb-NO" dirty="0"/>
              <a:t>S: Sist jeg sjekket hadde du bare trening.. </a:t>
            </a:r>
          </a:p>
          <a:p>
            <a:pPr marL="0" indent="0">
              <a:buNone/>
            </a:pPr>
            <a:r>
              <a:rPr lang="nb-NO" dirty="0"/>
              <a:t>Og jeg sjekket i går ⏱️</a:t>
            </a:r>
          </a:p>
          <a:p>
            <a:pPr marL="0" indent="0">
              <a:buNone/>
            </a:pPr>
            <a:r>
              <a:rPr lang="nb-NO" dirty="0"/>
              <a:t>M: Det har bare skjedd så mange rare </a:t>
            </a:r>
          </a:p>
          <a:p>
            <a:pPr marL="0" indent="0">
              <a:buNone/>
            </a:pPr>
            <a:r>
              <a:rPr lang="nb-NO" dirty="0"/>
              <a:t>ting mens jeg har vært med deg i det siste</a:t>
            </a:r>
          </a:p>
          <a:p>
            <a:pPr marL="0" indent="0">
              <a:buNone/>
            </a:pPr>
            <a:r>
              <a:rPr lang="nb-NO" dirty="0"/>
              <a:t>S: Hva er det du prøver å si? 😕</a:t>
            </a:r>
          </a:p>
          <a:p>
            <a:pPr marL="0" indent="0">
              <a:buNone/>
            </a:pPr>
            <a:r>
              <a:rPr lang="nb-NO" dirty="0"/>
              <a:t>M: Jeg tror vi burde ta en liten pause..</a:t>
            </a:r>
          </a:p>
          <a:p>
            <a:pPr marL="0" indent="0">
              <a:buNone/>
            </a:pPr>
            <a:r>
              <a:rPr lang="nb-NO" dirty="0"/>
              <a:t>S: Hæ? Nei! Vi kan jo ikke det? Mener du det virkelig?</a:t>
            </a:r>
          </a:p>
          <a:p>
            <a:pPr marL="0" indent="0">
              <a:buNone/>
            </a:pPr>
            <a:r>
              <a:rPr lang="nb-NO" dirty="0"/>
              <a:t>M: Ja</a:t>
            </a:r>
          </a:p>
          <a:p>
            <a:pPr marL="0" indent="0">
              <a:buNone/>
            </a:pPr>
            <a:r>
              <a:rPr lang="nb-NO" dirty="0"/>
              <a:t>S: Å.. Ok..</a:t>
            </a:r>
          </a:p>
          <a:p>
            <a:pPr marL="0" indent="0">
              <a:buNone/>
            </a:pPr>
            <a:endParaRPr lang="nb-NO" dirty="0"/>
          </a:p>
        </p:txBody>
      </p:sp>
    </p:spTree>
    <p:extLst>
      <p:ext uri="{BB962C8B-B14F-4D97-AF65-F5344CB8AC3E}">
        <p14:creationId xmlns:p14="http://schemas.microsoft.com/office/powerpoint/2010/main" val="358984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603E7D7-84FF-4880-8D12-DF78F5668E01}"/>
              </a:ext>
            </a:extLst>
          </p:cNvPr>
          <p:cNvSpPr>
            <a:spLocks noGrp="1"/>
          </p:cNvSpPr>
          <p:nvPr>
            <p:ph type="title"/>
          </p:nvPr>
        </p:nvSpPr>
        <p:spPr>
          <a:xfrm>
            <a:off x="145774" y="325369"/>
            <a:ext cx="5766352" cy="1325563"/>
          </a:xfrm>
        </p:spPr>
        <p:txBody>
          <a:bodyPr>
            <a:normAutofit fontScale="90000"/>
          </a:bodyPr>
          <a:lstStyle/>
          <a:p>
            <a:r>
              <a:rPr lang="nb-NO" b="1" dirty="0">
                <a:solidFill>
                  <a:schemeClr val="accent1"/>
                </a:solidFill>
              </a:rPr>
              <a:t>Fra stikkord/liste til fagtekst</a:t>
            </a:r>
            <a:br>
              <a:rPr lang="nb-NO" dirty="0"/>
            </a:br>
            <a:r>
              <a:rPr lang="nb-NO" b="1" dirty="0">
                <a:solidFill>
                  <a:schemeClr val="accent1"/>
                </a:solidFill>
              </a:rPr>
              <a:t>Skriveslange</a:t>
            </a:r>
          </a:p>
        </p:txBody>
      </p:sp>
      <p:pic>
        <p:nvPicPr>
          <p:cNvPr id="9" name="Plassholder for innhold 8">
            <a:extLst>
              <a:ext uri="{FF2B5EF4-FFF2-40B4-BE49-F238E27FC236}">
                <a16:creationId xmlns:a16="http://schemas.microsoft.com/office/drawing/2014/main" id="{A72AB967-4F9E-4540-9F75-58891B759940}"/>
              </a:ext>
            </a:extLst>
          </p:cNvPr>
          <p:cNvPicPr>
            <a:picLocks noGrp="1" noChangeAspect="1"/>
          </p:cNvPicPr>
          <p:nvPr>
            <p:ph sz="half" idx="1"/>
          </p:nvPr>
        </p:nvPicPr>
        <p:blipFill>
          <a:blip r:embed="rId2"/>
          <a:stretch>
            <a:fillRect/>
          </a:stretch>
        </p:blipFill>
        <p:spPr>
          <a:xfrm>
            <a:off x="1337163" y="1972255"/>
            <a:ext cx="3567346" cy="4383658"/>
          </a:xfrm>
          <a:prstGeom prst="rect">
            <a:avLst/>
          </a:prstGeom>
        </p:spPr>
      </p:pic>
      <p:sp>
        <p:nvSpPr>
          <p:cNvPr id="8" name="Plassholder for innhold 7">
            <a:extLst>
              <a:ext uri="{FF2B5EF4-FFF2-40B4-BE49-F238E27FC236}">
                <a16:creationId xmlns:a16="http://schemas.microsoft.com/office/drawing/2014/main" id="{1C56D7E3-9413-40C6-9899-1691F8DE252A}"/>
              </a:ext>
            </a:extLst>
          </p:cNvPr>
          <p:cNvSpPr>
            <a:spLocks noGrp="1"/>
          </p:cNvSpPr>
          <p:nvPr>
            <p:ph sz="half" idx="2"/>
          </p:nvPr>
        </p:nvSpPr>
        <p:spPr>
          <a:xfrm>
            <a:off x="5785658" y="116378"/>
            <a:ext cx="6152892" cy="6741622"/>
          </a:xfrm>
        </p:spPr>
        <p:txBody>
          <a:bodyPr>
            <a:normAutofit fontScale="92500" lnSpcReduction="20000"/>
          </a:bodyPr>
          <a:lstStyle/>
          <a:p>
            <a:pPr marL="0" indent="0">
              <a:buNone/>
            </a:pPr>
            <a:endParaRPr lang="nb-NO" b="1" dirty="0"/>
          </a:p>
          <a:p>
            <a:pPr>
              <a:buFontTx/>
              <a:buChar char="-"/>
            </a:pPr>
            <a:r>
              <a:rPr lang="nb-NO" sz="3000" dirty="0"/>
              <a:t>Et tema/begrep som er ganske «stort», eks sjangertrekk novelle, Ibsen, norske dialekter</a:t>
            </a:r>
          </a:p>
          <a:p>
            <a:pPr>
              <a:buFontTx/>
              <a:buChar char="-"/>
            </a:pPr>
            <a:r>
              <a:rPr lang="nb-NO" sz="3000" dirty="0"/>
              <a:t>Pulter og elever sitter i en slangeform slik at lett å sende ark videre</a:t>
            </a:r>
          </a:p>
          <a:p>
            <a:pPr>
              <a:buFontTx/>
              <a:buChar char="-"/>
            </a:pPr>
            <a:r>
              <a:rPr lang="nb-NO" sz="3000" dirty="0"/>
              <a:t>Alle starter med ett ark, skriver sitt navn – og ett stikkord knytta til tema</a:t>
            </a:r>
          </a:p>
          <a:p>
            <a:pPr>
              <a:buFontTx/>
              <a:buChar char="-"/>
            </a:pPr>
            <a:r>
              <a:rPr lang="nb-NO" sz="3000" dirty="0"/>
              <a:t>Tempo, lærer styrer rytmen, lov å ikke skrive</a:t>
            </a:r>
          </a:p>
          <a:p>
            <a:pPr>
              <a:buFontTx/>
              <a:buChar char="-"/>
            </a:pPr>
            <a:r>
              <a:rPr lang="nb-NO" sz="3000" dirty="0"/>
              <a:t>Leser relevante stikkord og forklaringer mange ganger</a:t>
            </a:r>
          </a:p>
          <a:p>
            <a:pPr>
              <a:buFontTx/>
              <a:buChar char="-"/>
            </a:pPr>
            <a:r>
              <a:rPr lang="nb-NO" sz="3000" dirty="0"/>
              <a:t>Tilbake «sitt» ark – med 25-30 stikkord</a:t>
            </a:r>
          </a:p>
          <a:p>
            <a:pPr>
              <a:buFontTx/>
              <a:buChar char="-"/>
            </a:pPr>
            <a:r>
              <a:rPr lang="nb-NO" sz="3000" dirty="0"/>
              <a:t>Sortere/rangere/velge</a:t>
            </a:r>
          </a:p>
          <a:p>
            <a:pPr marL="0" indent="0">
              <a:buNone/>
            </a:pPr>
            <a:r>
              <a:rPr lang="nb-NO" sz="3000" b="1" dirty="0"/>
              <a:t>Skriveoppdrag: </a:t>
            </a:r>
            <a:r>
              <a:rPr lang="nb-NO" sz="3000" dirty="0"/>
              <a:t>informativ tekst med utgangspunkt i de 5? mest sentrale stikkorda – bytte – få vurdert/kommentert av medelev(er)</a:t>
            </a:r>
          </a:p>
          <a:p>
            <a:endParaRPr lang="nb-NO" dirty="0"/>
          </a:p>
        </p:txBody>
      </p:sp>
    </p:spTree>
    <p:extLst>
      <p:ext uri="{BB962C8B-B14F-4D97-AF65-F5344CB8AC3E}">
        <p14:creationId xmlns:p14="http://schemas.microsoft.com/office/powerpoint/2010/main" val="255112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552450-E4C0-4E91-BC8F-3AB7B390C0D1}"/>
              </a:ext>
            </a:extLst>
          </p:cNvPr>
          <p:cNvSpPr>
            <a:spLocks noGrp="1"/>
          </p:cNvSpPr>
          <p:nvPr>
            <p:ph type="title"/>
          </p:nvPr>
        </p:nvSpPr>
        <p:spPr>
          <a:xfrm>
            <a:off x="106018" y="0"/>
            <a:ext cx="7209181" cy="1457739"/>
          </a:xfrm>
        </p:spPr>
        <p:txBody>
          <a:bodyPr>
            <a:normAutofit/>
          </a:bodyPr>
          <a:lstStyle/>
          <a:p>
            <a:r>
              <a:rPr lang="nb-NO" sz="4800" dirty="0"/>
              <a:t>men først: </a:t>
            </a:r>
            <a:br>
              <a:rPr lang="nb-NO" sz="4800" dirty="0"/>
            </a:br>
            <a:r>
              <a:rPr lang="nb-NO" sz="4800" b="1" dirty="0">
                <a:solidFill>
                  <a:schemeClr val="accent1"/>
                </a:solidFill>
              </a:rPr>
              <a:t>TWIST – «alle skal få»</a:t>
            </a:r>
          </a:p>
        </p:txBody>
      </p:sp>
      <p:sp>
        <p:nvSpPr>
          <p:cNvPr id="3" name="Plassholder for innhold 2">
            <a:extLst>
              <a:ext uri="{FF2B5EF4-FFF2-40B4-BE49-F238E27FC236}">
                <a16:creationId xmlns:a16="http://schemas.microsoft.com/office/drawing/2014/main" id="{1EF197F9-76AD-4D91-BC61-0AE6BA6EABE8}"/>
              </a:ext>
            </a:extLst>
          </p:cNvPr>
          <p:cNvSpPr>
            <a:spLocks noGrp="1"/>
          </p:cNvSpPr>
          <p:nvPr>
            <p:ph idx="1"/>
          </p:nvPr>
        </p:nvSpPr>
        <p:spPr>
          <a:xfrm>
            <a:off x="265042" y="1298714"/>
            <a:ext cx="7050157" cy="3617844"/>
          </a:xfrm>
        </p:spPr>
        <p:txBody>
          <a:bodyPr>
            <a:noAutofit/>
          </a:bodyPr>
          <a:lstStyle/>
          <a:p>
            <a:pPr marL="0" indent="0">
              <a:buNone/>
            </a:pPr>
            <a:r>
              <a:rPr lang="nb-NO" sz="4000" dirty="0"/>
              <a:t>Betingelser:</a:t>
            </a:r>
          </a:p>
          <a:p>
            <a:pPr>
              <a:buFontTx/>
              <a:buChar char="-"/>
            </a:pPr>
            <a:r>
              <a:rPr lang="nb-NO" sz="4000" b="1" dirty="0"/>
              <a:t>Velge twistbit til den ved siden av deg</a:t>
            </a:r>
          </a:p>
          <a:p>
            <a:pPr>
              <a:buFontTx/>
              <a:buChar char="-"/>
            </a:pPr>
            <a:r>
              <a:rPr lang="nb-NO" sz="4000" b="1" dirty="0"/>
              <a:t>IKKE</a:t>
            </a:r>
            <a:r>
              <a:rPr lang="nb-NO" sz="4000" dirty="0"/>
              <a:t> spise twisten før jeg sier i fra!</a:t>
            </a:r>
          </a:p>
          <a:p>
            <a:pPr>
              <a:buFontTx/>
              <a:buChar char="-"/>
            </a:pPr>
            <a:r>
              <a:rPr lang="nb-NO" sz="4000" b="1" dirty="0"/>
              <a:t>Skrive: </a:t>
            </a:r>
            <a:r>
              <a:rPr lang="nb-NO" sz="4000" dirty="0"/>
              <a:t>Hvilke tanker får du om din sidekvinne/mann basert på valg av twistbit til deg? (stikkord, to-tre setninger)</a:t>
            </a:r>
          </a:p>
        </p:txBody>
      </p:sp>
      <p:pic>
        <p:nvPicPr>
          <p:cNvPr id="5" name="Bilde 4">
            <a:extLst>
              <a:ext uri="{FF2B5EF4-FFF2-40B4-BE49-F238E27FC236}">
                <a16:creationId xmlns:a16="http://schemas.microsoft.com/office/drawing/2014/main" id="{2C233D55-4111-4D78-9BC3-1DE24A22E814}"/>
              </a:ext>
            </a:extLst>
          </p:cNvPr>
          <p:cNvPicPr>
            <a:picLocks noChangeAspect="1"/>
          </p:cNvPicPr>
          <p:nvPr/>
        </p:nvPicPr>
        <p:blipFill rotWithShape="1">
          <a:blip r:embed="rId2"/>
          <a:srcRect l="16354" r="10208" b="1"/>
          <a:stretch/>
        </p:blipFill>
        <p:spPr>
          <a:xfrm>
            <a:off x="7500729" y="640082"/>
            <a:ext cx="4585253" cy="5071605"/>
          </a:xfrm>
          <a:prstGeom prst="rect">
            <a:avLst/>
          </a:prstGeom>
          <a:effectLst/>
        </p:spPr>
      </p:pic>
    </p:spTree>
    <p:extLst>
      <p:ext uri="{BB962C8B-B14F-4D97-AF65-F5344CB8AC3E}">
        <p14:creationId xmlns:p14="http://schemas.microsoft.com/office/powerpoint/2010/main" val="2069832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1BB21D-BDC0-47FC-82C7-B0702139806A}"/>
              </a:ext>
            </a:extLst>
          </p:cNvPr>
          <p:cNvSpPr>
            <a:spLocks noGrp="1"/>
          </p:cNvSpPr>
          <p:nvPr>
            <p:ph type="title"/>
          </p:nvPr>
        </p:nvSpPr>
        <p:spPr/>
        <p:txBody>
          <a:bodyPr/>
          <a:lstStyle/>
          <a:p>
            <a:r>
              <a:rPr lang="nb-NO" b="1" dirty="0">
                <a:solidFill>
                  <a:schemeClr val="accent1"/>
                </a:solidFill>
              </a:rPr>
              <a:t>Fra fagbegreper til fagtekst</a:t>
            </a:r>
            <a:br>
              <a:rPr lang="nb-NO" dirty="0"/>
            </a:br>
            <a:r>
              <a:rPr lang="nb-NO" b="1" dirty="0">
                <a:solidFill>
                  <a:schemeClr val="accent1"/>
                </a:solidFill>
              </a:rPr>
              <a:t>Gule lapper</a:t>
            </a:r>
          </a:p>
        </p:txBody>
      </p:sp>
      <p:pic>
        <p:nvPicPr>
          <p:cNvPr id="7" name="Plassholder for innhold 6" descr="Et bilde som inneholder visittkort, tekst&#10;&#10;Beskrivelse som er generert med svært høy visshet">
            <a:extLst>
              <a:ext uri="{FF2B5EF4-FFF2-40B4-BE49-F238E27FC236}">
                <a16:creationId xmlns:a16="http://schemas.microsoft.com/office/drawing/2014/main" id="{BD814E89-F3BE-4578-BB57-B7220D3E72B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5762" y="1690688"/>
            <a:ext cx="4438650" cy="4267200"/>
          </a:xfrm>
        </p:spPr>
      </p:pic>
      <p:sp>
        <p:nvSpPr>
          <p:cNvPr id="5" name="Plassholder for innhold 4">
            <a:extLst>
              <a:ext uri="{FF2B5EF4-FFF2-40B4-BE49-F238E27FC236}">
                <a16:creationId xmlns:a16="http://schemas.microsoft.com/office/drawing/2014/main" id="{C2794E6A-2AAD-4660-B797-4BA0E7AB60DF}"/>
              </a:ext>
            </a:extLst>
          </p:cNvPr>
          <p:cNvSpPr>
            <a:spLocks noGrp="1"/>
          </p:cNvSpPr>
          <p:nvPr>
            <p:ph sz="half" idx="2"/>
          </p:nvPr>
        </p:nvSpPr>
        <p:spPr>
          <a:xfrm>
            <a:off x="5276850" y="1192696"/>
            <a:ext cx="6491080" cy="5168347"/>
          </a:xfrm>
        </p:spPr>
        <p:txBody>
          <a:bodyPr>
            <a:normAutofit lnSpcReduction="10000"/>
          </a:bodyPr>
          <a:lstStyle/>
          <a:p>
            <a:pPr marL="285750" indent="-285750">
              <a:buFontTx/>
              <a:buChar char="-"/>
            </a:pPr>
            <a:r>
              <a:rPr lang="nb-NO" dirty="0" err="1"/>
              <a:t>Utpkt</a:t>
            </a:r>
            <a:r>
              <a:rPr lang="nb-NO" dirty="0"/>
              <a:t> artikkel eller læreboktekst – lekse?</a:t>
            </a:r>
          </a:p>
          <a:p>
            <a:pPr marL="285750" indent="-285750">
              <a:buFontTx/>
              <a:buChar char="-"/>
            </a:pPr>
            <a:r>
              <a:rPr lang="nb-NO" dirty="0"/>
              <a:t>Hver elev får 5 – 10 (gule) lapper</a:t>
            </a:r>
          </a:p>
          <a:p>
            <a:pPr marL="285750" indent="-285750">
              <a:buFontTx/>
              <a:buChar char="-"/>
            </a:pPr>
            <a:r>
              <a:rPr lang="nb-NO" dirty="0"/>
              <a:t>Skrive ett sentral stikkord/kort setning på hver lapp</a:t>
            </a:r>
          </a:p>
          <a:p>
            <a:pPr marL="285750" indent="-285750">
              <a:buFontTx/>
              <a:buChar char="-"/>
            </a:pPr>
            <a:r>
              <a:rPr lang="nb-NO" dirty="0"/>
              <a:t>Klistre sammen til en «pakke»</a:t>
            </a:r>
          </a:p>
          <a:p>
            <a:pPr marL="285750" indent="-285750">
              <a:buFontTx/>
              <a:buChar char="-"/>
            </a:pPr>
            <a:r>
              <a:rPr lang="nb-NO" dirty="0"/>
              <a:t>Bytte/trekke «stikkordspakke»</a:t>
            </a:r>
          </a:p>
          <a:p>
            <a:pPr marL="285750" indent="-285750">
              <a:buFontTx/>
              <a:buChar char="-"/>
            </a:pPr>
            <a:r>
              <a:rPr lang="nb-NO" b="1" dirty="0"/>
              <a:t>Skriveoppdrag: </a:t>
            </a:r>
            <a:r>
              <a:rPr lang="nb-NO" dirty="0"/>
              <a:t>med </a:t>
            </a:r>
            <a:r>
              <a:rPr lang="nb-NO" dirty="0" err="1"/>
              <a:t>utpkt</a:t>
            </a:r>
            <a:r>
              <a:rPr lang="nb-NO" dirty="0"/>
              <a:t> i stikkordene man har «fått»: skrive informativ tekst/fagtekst  +  ev reflektere over om det er sentrale begreper som mangler?</a:t>
            </a:r>
          </a:p>
          <a:p>
            <a:pPr marL="285750" indent="-285750">
              <a:buFontTx/>
              <a:buChar char="-"/>
            </a:pPr>
            <a:r>
              <a:rPr lang="nb-NO" dirty="0"/>
              <a:t>Dele tekst med medelev – skrive videre på medelevs tekst?</a:t>
            </a:r>
          </a:p>
          <a:p>
            <a:pPr marL="0" indent="0">
              <a:buNone/>
            </a:pPr>
            <a:endParaRPr lang="nb-NO" dirty="0"/>
          </a:p>
        </p:txBody>
      </p:sp>
    </p:spTree>
    <p:extLst>
      <p:ext uri="{BB962C8B-B14F-4D97-AF65-F5344CB8AC3E}">
        <p14:creationId xmlns:p14="http://schemas.microsoft.com/office/powerpoint/2010/main" val="316803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DBD42D-0433-4DBF-B6C3-56347B088923}"/>
              </a:ext>
            </a:extLst>
          </p:cNvPr>
          <p:cNvSpPr>
            <a:spLocks noGrp="1"/>
          </p:cNvSpPr>
          <p:nvPr>
            <p:ph type="title"/>
          </p:nvPr>
        </p:nvSpPr>
        <p:spPr>
          <a:xfrm>
            <a:off x="609600" y="157943"/>
            <a:ext cx="5221357" cy="782961"/>
          </a:xfrm>
        </p:spPr>
        <p:txBody>
          <a:bodyPr>
            <a:normAutofit/>
          </a:bodyPr>
          <a:lstStyle/>
          <a:p>
            <a:r>
              <a:rPr lang="nb-NO" b="1" dirty="0">
                <a:solidFill>
                  <a:schemeClr val="accent1"/>
                </a:solidFill>
              </a:rPr>
              <a:t>Oppsummert</a:t>
            </a:r>
          </a:p>
        </p:txBody>
      </p:sp>
      <p:sp>
        <p:nvSpPr>
          <p:cNvPr id="5" name="Plassholder for innhold 4">
            <a:extLst>
              <a:ext uri="{FF2B5EF4-FFF2-40B4-BE49-F238E27FC236}">
                <a16:creationId xmlns:a16="http://schemas.microsoft.com/office/drawing/2014/main" id="{3B43185C-C668-437F-B178-F35C5B13B40D}"/>
              </a:ext>
            </a:extLst>
          </p:cNvPr>
          <p:cNvSpPr>
            <a:spLocks noGrp="1"/>
          </p:cNvSpPr>
          <p:nvPr>
            <p:ph sz="half" idx="1"/>
          </p:nvPr>
        </p:nvSpPr>
        <p:spPr>
          <a:xfrm>
            <a:off x="299258" y="1313410"/>
            <a:ext cx="6539062" cy="5386647"/>
          </a:xfrm>
        </p:spPr>
        <p:txBody>
          <a:bodyPr>
            <a:normAutofit/>
          </a:bodyPr>
          <a:lstStyle/>
          <a:p>
            <a:r>
              <a:rPr lang="nb-NO" sz="3600" dirty="0"/>
              <a:t>Ha noe å skrive om – skriveoverskudd</a:t>
            </a:r>
          </a:p>
          <a:p>
            <a:r>
              <a:rPr lang="nb-NO" sz="3600" dirty="0"/>
              <a:t>Lave skuldre</a:t>
            </a:r>
          </a:p>
          <a:p>
            <a:r>
              <a:rPr lang="nb-NO" sz="3600" dirty="0"/>
              <a:t>«Alle skriver nå» – tidsbegrenset</a:t>
            </a:r>
          </a:p>
          <a:p>
            <a:r>
              <a:rPr lang="nb-NO" sz="3600" dirty="0"/>
              <a:t>Skriving som samarbeid – «dele og like», alle blir sett?</a:t>
            </a:r>
          </a:p>
          <a:p>
            <a:pPr marL="0" indent="0">
              <a:buNone/>
            </a:pPr>
            <a:r>
              <a:rPr lang="nb-NO" sz="3600" dirty="0"/>
              <a:t>- Skaper teksttypeforståelse, skriveferdigheter og </a:t>
            </a:r>
            <a:r>
              <a:rPr lang="nb-NO" sz="6000" dirty="0">
                <a:solidFill>
                  <a:srgbClr val="FF0000"/>
                </a:solidFill>
              </a:rPr>
              <a:t>skriveglede!!??</a:t>
            </a:r>
          </a:p>
        </p:txBody>
      </p:sp>
      <p:sp>
        <p:nvSpPr>
          <p:cNvPr id="9" name="Plassholder for innhold 8">
            <a:extLst>
              <a:ext uri="{FF2B5EF4-FFF2-40B4-BE49-F238E27FC236}">
                <a16:creationId xmlns:a16="http://schemas.microsoft.com/office/drawing/2014/main" id="{AF0DC750-0766-41E6-B671-2A9731A4B13A}"/>
              </a:ext>
            </a:extLst>
          </p:cNvPr>
          <p:cNvSpPr>
            <a:spLocks noGrp="1"/>
          </p:cNvSpPr>
          <p:nvPr>
            <p:ph sz="half" idx="2"/>
          </p:nvPr>
        </p:nvSpPr>
        <p:spPr/>
        <p:txBody>
          <a:bodyPr>
            <a:normAutofit/>
          </a:bodyPr>
          <a:lstStyle/>
          <a:p>
            <a:endParaRPr lang="nb-NO"/>
          </a:p>
        </p:txBody>
      </p:sp>
      <p:pic>
        <p:nvPicPr>
          <p:cNvPr id="8" name="Bilde 7">
            <a:extLst>
              <a:ext uri="{FF2B5EF4-FFF2-40B4-BE49-F238E27FC236}">
                <a16:creationId xmlns:a16="http://schemas.microsoft.com/office/drawing/2014/main" id="{D28204C1-E65A-4922-AB66-82FE5DA2C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320" y="481765"/>
            <a:ext cx="4895646" cy="6011110"/>
          </a:xfrm>
          <a:prstGeom prst="rect">
            <a:avLst/>
          </a:prstGeom>
        </p:spPr>
      </p:pic>
    </p:spTree>
    <p:extLst>
      <p:ext uri="{BB962C8B-B14F-4D97-AF65-F5344CB8AC3E}">
        <p14:creationId xmlns:p14="http://schemas.microsoft.com/office/powerpoint/2010/main" val="1919143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9FBBAF-F9FB-4F08-8973-4FDFD1E13EA3}"/>
              </a:ext>
            </a:extLst>
          </p:cNvPr>
          <p:cNvSpPr>
            <a:spLocks noGrp="1"/>
          </p:cNvSpPr>
          <p:nvPr>
            <p:ph type="title"/>
          </p:nvPr>
        </p:nvSpPr>
        <p:spPr/>
        <p:txBody>
          <a:bodyPr/>
          <a:lstStyle/>
          <a:p>
            <a:r>
              <a:rPr lang="nb-NO" dirty="0"/>
              <a:t>Kilder: </a:t>
            </a:r>
          </a:p>
        </p:txBody>
      </p:sp>
      <p:sp>
        <p:nvSpPr>
          <p:cNvPr id="3" name="Plassholder for innhold 2">
            <a:extLst>
              <a:ext uri="{FF2B5EF4-FFF2-40B4-BE49-F238E27FC236}">
                <a16:creationId xmlns:a16="http://schemas.microsoft.com/office/drawing/2014/main" id="{15DFB3A1-AA3E-4FEF-96BF-11B412BFD39F}"/>
              </a:ext>
            </a:extLst>
          </p:cNvPr>
          <p:cNvSpPr>
            <a:spLocks noGrp="1"/>
          </p:cNvSpPr>
          <p:nvPr>
            <p:ph idx="1"/>
          </p:nvPr>
        </p:nvSpPr>
        <p:spPr>
          <a:xfrm>
            <a:off x="838200" y="1351722"/>
            <a:ext cx="10515600" cy="4825241"/>
          </a:xfrm>
        </p:spPr>
        <p:txBody>
          <a:bodyPr>
            <a:normAutofit fontScale="77500" lnSpcReduction="20000"/>
          </a:bodyPr>
          <a:lstStyle/>
          <a:p>
            <a:pPr marL="0" indent="0">
              <a:buNone/>
            </a:pPr>
            <a:r>
              <a:rPr lang="nb-NO" dirty="0"/>
              <a:t>Hamsun; K: «Ringen», </a:t>
            </a:r>
            <a:r>
              <a:rPr lang="nb-NO" i="1" dirty="0"/>
              <a:t>Siesta, </a:t>
            </a:r>
            <a:r>
              <a:rPr lang="nb-NO" dirty="0"/>
              <a:t>Gyldendal, 1897</a:t>
            </a:r>
          </a:p>
          <a:p>
            <a:pPr marL="0" indent="0">
              <a:buNone/>
            </a:pPr>
            <a:r>
              <a:rPr lang="nb-NO" dirty="0"/>
              <a:t>Ibsen, H: </a:t>
            </a:r>
            <a:r>
              <a:rPr lang="nb-NO" i="1" dirty="0"/>
              <a:t>Vildanden</a:t>
            </a:r>
            <a:r>
              <a:rPr lang="nb-NO" dirty="0"/>
              <a:t>, Gyldendal, 1884</a:t>
            </a:r>
          </a:p>
          <a:p>
            <a:pPr marL="0" indent="0">
              <a:buNone/>
            </a:pPr>
            <a:r>
              <a:rPr lang="nb-NO" dirty="0"/>
              <a:t>Kleiva/Belsvik: </a:t>
            </a:r>
            <a:r>
              <a:rPr lang="nb-NO" i="1" dirty="0"/>
              <a:t>Eg rømmer</a:t>
            </a:r>
            <a:r>
              <a:rPr lang="nb-NO" dirty="0"/>
              <a:t>, Samlaget, 2005</a:t>
            </a:r>
          </a:p>
          <a:p>
            <a:pPr marL="0" indent="0">
              <a:buNone/>
            </a:pPr>
            <a:r>
              <a:rPr lang="nb-NO" dirty="0"/>
              <a:t>Nilssen, Olaug: </a:t>
            </a:r>
            <a:r>
              <a:rPr lang="nb-NO" i="1" dirty="0"/>
              <a:t>Få meg på, for faen, </a:t>
            </a:r>
            <a:r>
              <a:rPr lang="nb-NO" dirty="0"/>
              <a:t>Samlaget, 2006</a:t>
            </a:r>
          </a:p>
          <a:p>
            <a:pPr marL="0" indent="0">
              <a:buNone/>
            </a:pPr>
            <a:r>
              <a:rPr lang="nb-NO" dirty="0"/>
              <a:t>Skrivesenteret; «Sirkelen for undervisning og læring», Skrivesenteret, 2017 </a:t>
            </a:r>
            <a:r>
              <a:rPr lang="nb-NO" dirty="0">
                <a:hlinkClick r:id="rId2"/>
              </a:rPr>
              <a:t>http://www.skrivesenteret.no/ressurser/sirkelen-for-undervisning-og-laering/</a:t>
            </a:r>
            <a:endParaRPr lang="nb-NO" dirty="0"/>
          </a:p>
          <a:p>
            <a:pPr marL="0" indent="0">
              <a:buNone/>
            </a:pPr>
            <a:endParaRPr lang="nb-NO" dirty="0"/>
          </a:p>
          <a:p>
            <a:pPr marL="0" indent="0">
              <a:buNone/>
            </a:pPr>
            <a:r>
              <a:rPr lang="nb-NO" dirty="0"/>
              <a:t>Animasjonsfilmer:</a:t>
            </a:r>
          </a:p>
          <a:p>
            <a:pPr marL="0" indent="0">
              <a:buNone/>
            </a:pPr>
            <a:r>
              <a:rPr lang="nb-NO" dirty="0"/>
              <a:t>Blaas, R</a:t>
            </a:r>
            <a:r>
              <a:rPr lang="nb-NO" i="1" dirty="0"/>
              <a:t>: Alma, </a:t>
            </a:r>
            <a:r>
              <a:rPr lang="nb-NO" dirty="0"/>
              <a:t>2009?</a:t>
            </a:r>
          </a:p>
          <a:p>
            <a:pPr marL="0" indent="0">
              <a:buNone/>
            </a:pPr>
            <a:r>
              <a:rPr lang="nb-NO" dirty="0">
                <a:hlinkClick r:id="rId3"/>
              </a:rPr>
              <a:t>https://www.youtube.com/watch?v=irbFBgI0jhM</a:t>
            </a:r>
            <a:endParaRPr lang="nb-NO" dirty="0"/>
          </a:p>
          <a:p>
            <a:pPr marL="0" indent="0">
              <a:buNone/>
            </a:pPr>
            <a:r>
              <a:rPr lang="en-US" dirty="0"/>
              <a:t>Bravo, E/David, B: </a:t>
            </a:r>
            <a:r>
              <a:rPr lang="nb-NO" i="1" dirty="0"/>
              <a:t>In a Heartbeat</a:t>
            </a:r>
            <a:r>
              <a:rPr lang="nb-NO" dirty="0"/>
              <a:t>, 2017 </a:t>
            </a:r>
            <a:r>
              <a:rPr lang="nb-NO" dirty="0">
                <a:hlinkClick r:id="rId4"/>
              </a:rPr>
              <a:t>https://www.youtube.com/watch?v=2REkk9SCRn0&amp;t=62s</a:t>
            </a:r>
            <a:endParaRPr lang="nb-NO" dirty="0"/>
          </a:p>
          <a:p>
            <a:pPr marL="0" indent="0">
              <a:buNone/>
            </a:pPr>
            <a:r>
              <a:rPr lang="nb-NO" dirty="0"/>
              <a:t>Pixar: </a:t>
            </a:r>
            <a:r>
              <a:rPr lang="nb-NO" i="1" dirty="0"/>
              <a:t>For the Birds, </a:t>
            </a:r>
            <a:r>
              <a:rPr lang="nb-NO" dirty="0"/>
              <a:t>2000</a:t>
            </a:r>
          </a:p>
          <a:p>
            <a:pPr marL="0" indent="0">
              <a:buNone/>
            </a:pPr>
            <a:r>
              <a:rPr lang="nb-NO" dirty="0">
                <a:hlinkClick r:id="rId5"/>
              </a:rPr>
              <a:t>https://www.youtube.com/watch?v=nYTrIcn4rjg</a:t>
            </a: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80028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A5F656-E3B3-4388-AC77-7605B075F785}"/>
              </a:ext>
            </a:extLst>
          </p:cNvPr>
          <p:cNvSpPr>
            <a:spLocks noGrp="1"/>
          </p:cNvSpPr>
          <p:nvPr>
            <p:ph type="title"/>
          </p:nvPr>
        </p:nvSpPr>
        <p:spPr/>
        <p:txBody>
          <a:bodyPr>
            <a:normAutofit/>
          </a:bodyPr>
          <a:lstStyle/>
          <a:p>
            <a:r>
              <a:rPr lang="nb-NO" sz="4800" b="1" dirty="0">
                <a:solidFill>
                  <a:schemeClr val="accent1"/>
                </a:solidFill>
              </a:rPr>
              <a:t>Bakgrunn og prinsipper</a:t>
            </a:r>
          </a:p>
        </p:txBody>
      </p:sp>
      <p:sp>
        <p:nvSpPr>
          <p:cNvPr id="3" name="Plassholder for innhold 2">
            <a:extLst>
              <a:ext uri="{FF2B5EF4-FFF2-40B4-BE49-F238E27FC236}">
                <a16:creationId xmlns:a16="http://schemas.microsoft.com/office/drawing/2014/main" id="{5C4ABE3B-CECE-4DB8-8201-0B9E965BCEEC}"/>
              </a:ext>
            </a:extLst>
          </p:cNvPr>
          <p:cNvSpPr>
            <a:spLocks noGrp="1"/>
          </p:cNvSpPr>
          <p:nvPr>
            <p:ph idx="1"/>
          </p:nvPr>
        </p:nvSpPr>
        <p:spPr/>
        <p:txBody>
          <a:bodyPr>
            <a:normAutofit/>
          </a:bodyPr>
          <a:lstStyle/>
          <a:p>
            <a:r>
              <a:rPr lang="nb-NO" sz="4000" dirty="0"/>
              <a:t>Tekst i kontekst – mer enn litteraturhistorisk sammenheng?</a:t>
            </a:r>
          </a:p>
          <a:p>
            <a:r>
              <a:rPr lang="nb-NO" sz="4000" dirty="0"/>
              <a:t>Tekst i kontekst – også om teksttyper, hva skjer når innhold og tekst endrer teksttype? </a:t>
            </a:r>
          </a:p>
          <a:p>
            <a:r>
              <a:rPr lang="nb-NO" sz="4000" dirty="0"/>
              <a:t>Hvilke muligheter ligger i overgangene mellom ulike teksttyper?</a:t>
            </a:r>
          </a:p>
          <a:p>
            <a:pPr marL="0" indent="0">
              <a:buNone/>
            </a:pPr>
            <a:endParaRPr lang="nb-NO" dirty="0"/>
          </a:p>
          <a:p>
            <a:endParaRPr lang="nb-NO" dirty="0"/>
          </a:p>
          <a:p>
            <a:pPr marL="0" indent="0">
              <a:buNone/>
            </a:pPr>
            <a:endParaRPr lang="nb-NO" dirty="0"/>
          </a:p>
        </p:txBody>
      </p:sp>
    </p:spTree>
    <p:extLst>
      <p:ext uri="{BB962C8B-B14F-4D97-AF65-F5344CB8AC3E}">
        <p14:creationId xmlns:p14="http://schemas.microsoft.com/office/powerpoint/2010/main" val="165468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442CA4-1DC7-43C9-849F-D65EC47D8193}"/>
              </a:ext>
            </a:extLst>
          </p:cNvPr>
          <p:cNvSpPr>
            <a:spLocks noGrp="1"/>
          </p:cNvSpPr>
          <p:nvPr>
            <p:ph type="title"/>
          </p:nvPr>
        </p:nvSpPr>
        <p:spPr/>
        <p:txBody>
          <a:bodyPr vert="horz" lIns="91440" tIns="45720" rIns="91440" bIns="45720" rtlCol="0" anchor="ctr">
            <a:normAutofit/>
          </a:bodyPr>
          <a:lstStyle/>
          <a:p>
            <a:r>
              <a:rPr lang="en-US" sz="4800" b="1" dirty="0">
                <a:solidFill>
                  <a:schemeClr val="accent1"/>
                </a:solidFill>
              </a:rPr>
              <a:t>Forts </a:t>
            </a:r>
            <a:r>
              <a:rPr lang="en-US" sz="4800" b="1" dirty="0" err="1">
                <a:solidFill>
                  <a:schemeClr val="accent1"/>
                </a:solidFill>
              </a:rPr>
              <a:t>bakgrunn</a:t>
            </a:r>
            <a:r>
              <a:rPr lang="en-US" sz="4800" b="1" dirty="0">
                <a:solidFill>
                  <a:schemeClr val="accent1"/>
                </a:solidFill>
              </a:rPr>
              <a:t> og </a:t>
            </a:r>
            <a:r>
              <a:rPr lang="en-US" sz="4800" b="1" dirty="0" err="1">
                <a:solidFill>
                  <a:schemeClr val="accent1"/>
                </a:solidFill>
              </a:rPr>
              <a:t>prinsipper</a:t>
            </a:r>
            <a:endParaRPr lang="en-US" sz="4800" b="1" dirty="0">
              <a:solidFill>
                <a:schemeClr val="accent1"/>
              </a:solidFill>
            </a:endParaRPr>
          </a:p>
        </p:txBody>
      </p:sp>
      <p:sp>
        <p:nvSpPr>
          <p:cNvPr id="3" name="Plassholder for innhold 2">
            <a:extLst>
              <a:ext uri="{FF2B5EF4-FFF2-40B4-BE49-F238E27FC236}">
                <a16:creationId xmlns:a16="http://schemas.microsoft.com/office/drawing/2014/main" id="{4A3A443B-D9DB-4A8D-AADC-C88090B98364}"/>
              </a:ext>
            </a:extLst>
          </p:cNvPr>
          <p:cNvSpPr>
            <a:spLocks noGrp="1"/>
          </p:cNvSpPr>
          <p:nvPr>
            <p:ph idx="1"/>
          </p:nvPr>
        </p:nvSpPr>
        <p:spPr>
          <a:xfrm>
            <a:off x="838200" y="1484243"/>
            <a:ext cx="10515600" cy="4692720"/>
          </a:xfrm>
        </p:spPr>
        <p:txBody>
          <a:bodyPr vert="horz" lIns="91440" tIns="45720" rIns="91440" bIns="45720" rtlCol="0">
            <a:normAutofit fontScale="92500" lnSpcReduction="20000"/>
          </a:bodyPr>
          <a:lstStyle/>
          <a:p>
            <a:pPr marL="0"/>
            <a:r>
              <a:rPr lang="nb-NO" sz="4300" dirty="0"/>
              <a:t>Mål: skriveglede!</a:t>
            </a:r>
          </a:p>
          <a:p>
            <a:r>
              <a:rPr lang="nb-NO" sz="4300" dirty="0"/>
              <a:t>Skape skriveoverskudd – ha noe å skrive om </a:t>
            </a:r>
          </a:p>
          <a:p>
            <a:r>
              <a:rPr lang="nb-NO" sz="4300" dirty="0"/>
              <a:t>Lave skuldre – komme i gang</a:t>
            </a:r>
          </a:p>
          <a:p>
            <a:r>
              <a:rPr lang="nb-NO" sz="4300" dirty="0"/>
              <a:t>Alt er ikke vurdering, - men kan bli</a:t>
            </a:r>
          </a:p>
          <a:p>
            <a:r>
              <a:rPr lang="nb-NO" sz="4300" dirty="0"/>
              <a:t>Samarbeid, tørre å dele – arbeidsmiljø/klassemiljø. </a:t>
            </a:r>
          </a:p>
          <a:p>
            <a:r>
              <a:rPr lang="nb-NO" sz="4300" dirty="0"/>
              <a:t>Alle skal bli sett/lest</a:t>
            </a:r>
          </a:p>
          <a:p>
            <a:r>
              <a:rPr lang="nb-NO" sz="4300" dirty="0"/>
              <a:t>Tidsbegrenset skriving – alle hatt «dårlig tid»</a:t>
            </a:r>
          </a:p>
          <a:p>
            <a:endParaRPr lang="en-US" sz="2200" dirty="0"/>
          </a:p>
        </p:txBody>
      </p:sp>
    </p:spTree>
    <p:extLst>
      <p:ext uri="{BB962C8B-B14F-4D97-AF65-F5344CB8AC3E}">
        <p14:creationId xmlns:p14="http://schemas.microsoft.com/office/powerpoint/2010/main" val="264654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6D3AA3EE-10AD-439C-965B-E505B191BDE3}"/>
              </a:ext>
            </a:extLst>
          </p:cNvPr>
          <p:cNvSpPr>
            <a:spLocks noGrp="1"/>
          </p:cNvSpPr>
          <p:nvPr>
            <p:ph type="title"/>
          </p:nvPr>
        </p:nvSpPr>
        <p:spPr>
          <a:xfrm>
            <a:off x="145773" y="251791"/>
            <a:ext cx="7527235" cy="1805609"/>
          </a:xfrm>
        </p:spPr>
        <p:txBody>
          <a:bodyPr>
            <a:normAutofit fontScale="90000"/>
          </a:bodyPr>
          <a:lstStyle/>
          <a:p>
            <a:r>
              <a:rPr lang="nb-NO" sz="5300" dirty="0"/>
              <a:t>Sirkelen for undervisning og læring – fra Skrivesenteret</a:t>
            </a:r>
            <a:br>
              <a:rPr lang="nb-NO" dirty="0"/>
            </a:br>
            <a:endParaRPr lang="nb-NO" dirty="0"/>
          </a:p>
        </p:txBody>
      </p:sp>
      <p:pic>
        <p:nvPicPr>
          <p:cNvPr id="4" name="Plassholder for innhold 3">
            <a:extLst>
              <a:ext uri="{FF2B5EF4-FFF2-40B4-BE49-F238E27FC236}">
                <a16:creationId xmlns:a16="http://schemas.microsoft.com/office/drawing/2014/main" id="{DD5B0908-8B6B-4BD2-89F8-20F8871F9834}"/>
              </a:ext>
            </a:extLst>
          </p:cNvPr>
          <p:cNvPicPr>
            <a:picLocks noGrp="1" noChangeAspect="1"/>
          </p:cNvPicPr>
          <p:nvPr>
            <p:ph idx="1"/>
          </p:nvPr>
        </p:nvPicPr>
        <p:blipFill>
          <a:blip r:embed="rId2"/>
          <a:stretch>
            <a:fillRect/>
          </a:stretch>
        </p:blipFill>
        <p:spPr>
          <a:xfrm>
            <a:off x="6858183" y="995363"/>
            <a:ext cx="4969061" cy="4873625"/>
          </a:xfrm>
          <a:prstGeom prst="rect">
            <a:avLst/>
          </a:prstGeom>
        </p:spPr>
      </p:pic>
      <p:sp>
        <p:nvSpPr>
          <p:cNvPr id="6" name="Plassholder for innhold 5">
            <a:extLst>
              <a:ext uri="{FF2B5EF4-FFF2-40B4-BE49-F238E27FC236}">
                <a16:creationId xmlns:a16="http://schemas.microsoft.com/office/drawing/2014/main" id="{C6ED31E0-22C0-442F-B6F1-8699AE1F5F72}"/>
              </a:ext>
            </a:extLst>
          </p:cNvPr>
          <p:cNvSpPr>
            <a:spLocks noGrp="1"/>
          </p:cNvSpPr>
          <p:nvPr>
            <p:ph type="body" sz="half" idx="2"/>
          </p:nvPr>
        </p:nvSpPr>
        <p:spPr>
          <a:xfrm>
            <a:off x="364756" y="2057400"/>
            <a:ext cx="6493427" cy="3811588"/>
          </a:xfrm>
        </p:spPr>
        <p:txBody>
          <a:bodyPr>
            <a:noAutofit/>
          </a:bodyPr>
          <a:lstStyle/>
          <a:p>
            <a:pPr marL="571500" indent="-571500">
              <a:buFont typeface="Arial" panose="020B0604020202020204" pitchFamily="34" charset="0"/>
              <a:buChar char="•"/>
            </a:pPr>
            <a:r>
              <a:rPr lang="nb-NO" sz="4000" dirty="0"/>
              <a:t>Bygge kunnskap</a:t>
            </a:r>
          </a:p>
          <a:p>
            <a:pPr marL="571500" indent="-571500">
              <a:buFont typeface="Arial" panose="020B0604020202020204" pitchFamily="34" charset="0"/>
              <a:buChar char="•"/>
            </a:pPr>
            <a:r>
              <a:rPr lang="nb-NO" sz="4000" dirty="0"/>
              <a:t>Dekonstruere modelltekst</a:t>
            </a:r>
          </a:p>
          <a:p>
            <a:pPr marL="571500" indent="-571500">
              <a:buFont typeface="Arial" panose="020B0604020202020204" pitchFamily="34" charset="0"/>
              <a:buChar char="•"/>
            </a:pPr>
            <a:r>
              <a:rPr lang="nb-NO" sz="4000" dirty="0"/>
              <a:t>Konstruere tekst i fellesskap</a:t>
            </a:r>
          </a:p>
          <a:p>
            <a:pPr marL="571500" indent="-571500">
              <a:buFont typeface="Arial" panose="020B0604020202020204" pitchFamily="34" charset="0"/>
              <a:buChar char="•"/>
            </a:pPr>
            <a:r>
              <a:rPr lang="nb-NO" sz="4000" dirty="0"/>
              <a:t>Skrive individuelt</a:t>
            </a:r>
          </a:p>
          <a:p>
            <a:r>
              <a:rPr lang="nb-NO" sz="2800" dirty="0"/>
              <a:t>(Skrivesenteret, 2017)</a:t>
            </a:r>
          </a:p>
        </p:txBody>
      </p:sp>
    </p:spTree>
    <p:extLst>
      <p:ext uri="{BB962C8B-B14F-4D97-AF65-F5344CB8AC3E}">
        <p14:creationId xmlns:p14="http://schemas.microsoft.com/office/powerpoint/2010/main" val="402420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8D4D18F2-F33C-40A1-A62F-1FDAA656DA5A}"/>
              </a:ext>
            </a:extLst>
          </p:cNvPr>
          <p:cNvSpPr>
            <a:spLocks noGrp="1"/>
          </p:cNvSpPr>
          <p:nvPr>
            <p:ph type="title"/>
          </p:nvPr>
        </p:nvSpPr>
        <p:spPr>
          <a:xfrm>
            <a:off x="331304" y="172279"/>
            <a:ext cx="7752522" cy="1524000"/>
          </a:xfrm>
        </p:spPr>
        <p:txBody>
          <a:bodyPr vert="horz" lIns="91440" tIns="45720" rIns="91440" bIns="45720" rtlCol="0" anchor="ctr">
            <a:noAutofit/>
          </a:bodyPr>
          <a:lstStyle/>
          <a:p>
            <a:r>
              <a:rPr lang="nb-NO" sz="4000" b="1" dirty="0">
                <a:solidFill>
                  <a:schemeClr val="accent1"/>
                </a:solidFill>
              </a:rPr>
              <a:t>Fra roman til </a:t>
            </a:r>
            <a:r>
              <a:rPr lang="nb-NO" sz="4000" b="1" dirty="0" err="1">
                <a:solidFill>
                  <a:schemeClr val="accent1"/>
                </a:solidFill>
              </a:rPr>
              <a:t>instagram</a:t>
            </a:r>
            <a:br>
              <a:rPr lang="nb-NO" sz="4000" b="1" dirty="0">
                <a:solidFill>
                  <a:schemeClr val="accent1"/>
                </a:solidFill>
              </a:rPr>
            </a:br>
            <a:r>
              <a:rPr lang="nb-NO" sz="4000" b="1" dirty="0">
                <a:solidFill>
                  <a:schemeClr val="accent1"/>
                </a:solidFill>
              </a:rPr>
              <a:t>«Få meg på, for faen» </a:t>
            </a:r>
            <a:br>
              <a:rPr lang="nb-NO" sz="4000" b="1" dirty="0">
                <a:solidFill>
                  <a:schemeClr val="accent1"/>
                </a:solidFill>
              </a:rPr>
            </a:br>
            <a:r>
              <a:rPr lang="nb-NO" sz="4000" b="1" dirty="0">
                <a:solidFill>
                  <a:schemeClr val="accent1"/>
                </a:solidFill>
              </a:rPr>
              <a:t>Olaug Nilssen, 2006</a:t>
            </a:r>
          </a:p>
        </p:txBody>
      </p:sp>
      <p:sp>
        <p:nvSpPr>
          <p:cNvPr id="8" name="Plassholder for innhold 7">
            <a:extLst>
              <a:ext uri="{FF2B5EF4-FFF2-40B4-BE49-F238E27FC236}">
                <a16:creationId xmlns:a16="http://schemas.microsoft.com/office/drawing/2014/main" id="{153EEE0A-83AF-4FC7-8105-C46EFB3F6A7B}"/>
              </a:ext>
            </a:extLst>
          </p:cNvPr>
          <p:cNvSpPr>
            <a:spLocks noGrp="1"/>
          </p:cNvSpPr>
          <p:nvPr>
            <p:ph sz="half" idx="1"/>
          </p:nvPr>
        </p:nvSpPr>
        <p:spPr>
          <a:xfrm>
            <a:off x="331304" y="1802297"/>
            <a:ext cx="7864768" cy="4421524"/>
          </a:xfrm>
        </p:spPr>
        <p:txBody>
          <a:bodyPr vert="horz" lIns="91440" tIns="45720" rIns="91440" bIns="45720" rtlCol="0">
            <a:noAutofit/>
          </a:bodyPr>
          <a:lstStyle/>
          <a:p>
            <a:pPr>
              <a:buFontTx/>
              <a:buChar char="-"/>
            </a:pPr>
            <a:r>
              <a:rPr lang="nb-NO" sz="3200" dirty="0"/>
              <a:t>Selvvalgt roman/lest felles</a:t>
            </a:r>
          </a:p>
          <a:p>
            <a:pPr marL="0" indent="0">
              <a:buNone/>
            </a:pPr>
            <a:r>
              <a:rPr lang="nb-NO" sz="3200" dirty="0"/>
              <a:t>Oppdrag:</a:t>
            </a:r>
          </a:p>
          <a:p>
            <a:pPr>
              <a:buFontTx/>
              <a:buChar char="-"/>
            </a:pPr>
            <a:r>
              <a:rPr lang="nb-NO" sz="3200" dirty="0"/>
              <a:t>Lage 3- 4 innlegg på </a:t>
            </a:r>
            <a:r>
              <a:rPr lang="nb-NO" sz="3200" dirty="0" err="1"/>
              <a:t>instagramkontoen</a:t>
            </a:r>
            <a:r>
              <a:rPr lang="nb-NO" sz="3200" dirty="0"/>
              <a:t> til en av karakterene i romanen</a:t>
            </a:r>
          </a:p>
          <a:p>
            <a:pPr>
              <a:buFontTx/>
              <a:buChar char="-"/>
            </a:pPr>
            <a:r>
              <a:rPr lang="nb-NO" sz="3200" dirty="0"/>
              <a:t>Sentral hendelse</a:t>
            </a:r>
          </a:p>
          <a:p>
            <a:pPr>
              <a:buFontTx/>
              <a:buChar char="-"/>
            </a:pPr>
            <a:r>
              <a:rPr lang="nb-NO" sz="3200" dirty="0"/>
              <a:t>Hovedpersonen nevnt/inkludert</a:t>
            </a:r>
          </a:p>
          <a:p>
            <a:pPr>
              <a:buFontTx/>
              <a:buChar char="-"/>
            </a:pPr>
            <a:r>
              <a:rPr lang="nb-NO" sz="3200" dirty="0"/>
              <a:t>Bi-karakterer kommenterer</a:t>
            </a:r>
          </a:p>
          <a:p>
            <a:pPr>
              <a:buFontTx/>
              <a:buChar char="-"/>
            </a:pPr>
            <a:r>
              <a:rPr lang="nb-NO" sz="3200" dirty="0"/>
              <a:t>Samarbeid/</a:t>
            </a:r>
            <a:r>
              <a:rPr lang="nb-NO" sz="3200" dirty="0" err="1"/>
              <a:t>samskrive</a:t>
            </a:r>
            <a:r>
              <a:rPr lang="nb-NO" sz="3200" dirty="0"/>
              <a:t> (om lest felles)</a:t>
            </a:r>
          </a:p>
        </p:txBody>
      </p:sp>
      <p:pic>
        <p:nvPicPr>
          <p:cNvPr id="10" name="Plassholder for innhold 9">
            <a:extLst>
              <a:ext uri="{FF2B5EF4-FFF2-40B4-BE49-F238E27FC236}">
                <a16:creationId xmlns:a16="http://schemas.microsoft.com/office/drawing/2014/main" id="{8114FA95-D3F8-4461-9BB6-8E942D8767F6}"/>
              </a:ext>
            </a:extLst>
          </p:cNvPr>
          <p:cNvPicPr>
            <a:picLocks noGrp="1" noChangeAspect="1"/>
          </p:cNvPicPr>
          <p:nvPr>
            <p:ph sz="half" idx="2"/>
          </p:nvPr>
        </p:nvPicPr>
        <p:blipFill rotWithShape="1">
          <a:blip r:embed="rId2"/>
          <a:srcRect t="511" r="1" b="17133"/>
          <a:stretch/>
        </p:blipFill>
        <p:spPr>
          <a:xfrm>
            <a:off x="8196072" y="467804"/>
            <a:ext cx="3995928" cy="5577837"/>
          </a:xfrm>
          <a:prstGeom prst="rect">
            <a:avLst/>
          </a:prstGeom>
          <a:effectLst/>
        </p:spPr>
      </p:pic>
    </p:spTree>
    <p:extLst>
      <p:ext uri="{BB962C8B-B14F-4D97-AF65-F5344CB8AC3E}">
        <p14:creationId xmlns:p14="http://schemas.microsoft.com/office/powerpoint/2010/main" val="60023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F8217021-DC36-478D-A5D0-B0520A8C15E2}"/>
              </a:ext>
            </a:extLst>
          </p:cNvPr>
          <p:cNvPicPr>
            <a:picLocks noChangeAspect="1"/>
          </p:cNvPicPr>
          <p:nvPr/>
        </p:nvPicPr>
        <p:blipFill rotWithShape="1">
          <a:blip r:embed="rId2">
            <a:extLst>
              <a:ext uri="{28A0092B-C50C-407E-A947-70E740481C1C}">
                <a14:useLocalDpi xmlns:a14="http://schemas.microsoft.com/office/drawing/2010/main" val="0"/>
              </a:ext>
            </a:extLst>
          </a:blip>
          <a:srcRect t="53" b="3381"/>
          <a:stretch/>
        </p:blipFill>
        <p:spPr>
          <a:xfrm>
            <a:off x="20" y="10"/>
            <a:ext cx="12191980" cy="6857990"/>
          </a:xfrm>
          <a:prstGeom prst="rect">
            <a:avLst/>
          </a:prstGeom>
        </p:spPr>
      </p:pic>
    </p:spTree>
    <p:extLst>
      <p:ext uri="{BB962C8B-B14F-4D97-AF65-F5344CB8AC3E}">
        <p14:creationId xmlns:p14="http://schemas.microsoft.com/office/powerpoint/2010/main" val="343246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291D3EC2-4A37-4DA2-A6E3-88A4AE5F4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491" y="186861"/>
            <a:ext cx="10587017" cy="6484277"/>
          </a:xfrm>
          <a:prstGeom prst="rect">
            <a:avLst/>
          </a:prstGeom>
        </p:spPr>
      </p:pic>
    </p:spTree>
    <p:extLst>
      <p:ext uri="{BB962C8B-B14F-4D97-AF65-F5344CB8AC3E}">
        <p14:creationId xmlns:p14="http://schemas.microsoft.com/office/powerpoint/2010/main" val="127561573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1346</TotalTime>
  <Words>1724</Words>
  <Application>Microsoft Office PowerPoint</Application>
  <PresentationFormat>Widescreen</PresentationFormat>
  <Paragraphs>216</Paragraphs>
  <Slides>32</Slides>
  <Notes>0</Notes>
  <HiddenSlides>0</HiddenSlides>
  <MMClips>3</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32</vt:i4>
      </vt:variant>
    </vt:vector>
  </HeadingPairs>
  <TitlesOfParts>
    <vt:vector size="38" baseType="lpstr">
      <vt:lpstr>Arial</vt:lpstr>
      <vt:lpstr>Calibri</vt:lpstr>
      <vt:lpstr>Calibri Light</vt:lpstr>
      <vt:lpstr>Lucida Handwriting</vt:lpstr>
      <vt:lpstr>Times New Roman</vt:lpstr>
      <vt:lpstr>Office-tema</vt:lpstr>
      <vt:lpstr>Tekst i kontekst:  Hvordan jobbe med tekst og skriveglede? Ragnhild S. Pettersen, Engebråten skole</vt:lpstr>
      <vt:lpstr>Hva er greia?</vt:lpstr>
      <vt:lpstr>men først:  TWIST – «alle skal få»</vt:lpstr>
      <vt:lpstr>Bakgrunn og prinsipper</vt:lpstr>
      <vt:lpstr>Forts bakgrunn og prinsipper</vt:lpstr>
      <vt:lpstr>Sirkelen for undervisning og læring – fra Skrivesenteret </vt:lpstr>
      <vt:lpstr>Fra roman til instagram «Få meg på, for faen»  Olaug Nilssen, 2006</vt:lpstr>
      <vt:lpstr>PowerPoint-presentasjon</vt:lpstr>
      <vt:lpstr>PowerPoint-presentasjon</vt:lpstr>
      <vt:lpstr>PowerPoint-presentasjon</vt:lpstr>
      <vt:lpstr>PowerPoint-presentasjon</vt:lpstr>
      <vt:lpstr>Fra roman til tegneserie    («Gone – Mørke krefter», Michael Grant)</vt:lpstr>
      <vt:lpstr>«House of night – Våknet»  PC.Cast og Kristin Cast</vt:lpstr>
      <vt:lpstr>Twist – fortsettelse  Bruke konkreter for å skrive</vt:lpstr>
      <vt:lpstr>PowerPoint-presentasjon</vt:lpstr>
      <vt:lpstr>«Hvem skal ut?»/«Hvem passer sammen?»</vt:lpstr>
      <vt:lpstr>Forts «Hvem skal ut?» eller «Hvem passer sammen?»</vt:lpstr>
      <vt:lpstr>Fra novelle til seksordsnovelle «Ringen», Knut Hamsun, 1897</vt:lpstr>
      <vt:lpstr>Fra Seksordnovelle til novelle tema: «Relasjon» Trakk en seksordsnovelle – 2 og 2 samskrev kort fortelling basert på seksordsnovella</vt:lpstr>
      <vt:lpstr>Fra animasjon til analyse/refleksjonstekst «In a Heartbeat» – «For the Birds» – «Alma» </vt:lpstr>
      <vt:lpstr>PowerPoint-presentasjon</vt:lpstr>
      <vt:lpstr>PowerPoint-presentasjon</vt:lpstr>
      <vt:lpstr>«For the Birds» og «Alma»</vt:lpstr>
      <vt:lpstr>Fra drama til tweets – til karakterstudie «Vildanden», Henrik Ibsen, 1884</vt:lpstr>
      <vt:lpstr>PowerPoint-presentasjon</vt:lpstr>
      <vt:lpstr>Fra bildebok til chat/dagbok/samtale «Eg rømmer» Rønnaug Kleiva/Inger Lise Belsvik, 2005</vt:lpstr>
      <vt:lpstr>Storesøsters dagbok kvelden etter «rømmingen»</vt:lpstr>
      <vt:lpstr>Chat mellom storesøster og kjæresten Marius</vt:lpstr>
      <vt:lpstr>Fra stikkord/liste til fagtekst Skriveslange</vt:lpstr>
      <vt:lpstr>Fra fagbegreper til fagtekst Gule lapper</vt:lpstr>
      <vt:lpstr>Oppsummert</vt:lpstr>
      <vt:lpstr>Kilder: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 i kontekst:  Hvordan jobbe med tekst og skriveglede? Ragnhild S. Pettersen, Engebråten skole</dc:title>
  <dc:creator>Ragnhild Synnøve Pettersen</dc:creator>
  <cp:lastModifiedBy>Benedicte Eyde</cp:lastModifiedBy>
  <cp:revision>1</cp:revision>
  <dcterms:created xsi:type="dcterms:W3CDTF">2019-03-19T16:43:50Z</dcterms:created>
  <dcterms:modified xsi:type="dcterms:W3CDTF">2019-03-27T23:03:33Z</dcterms:modified>
</cp:coreProperties>
</file>