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1" r:id="rId5"/>
    <p:sldId id="264" r:id="rId6"/>
    <p:sldId id="265" r:id="rId7"/>
    <p:sldId id="257" r:id="rId8"/>
    <p:sldId id="266" r:id="rId9"/>
    <p:sldId id="258" r:id="rId10"/>
    <p:sldId id="260" r:id="rId11"/>
    <p:sldId id="268" r:id="rId12"/>
    <p:sldId id="269" r:id="rId13"/>
    <p:sldId id="270" r:id="rId14"/>
    <p:sldId id="272" r:id="rId15"/>
    <p:sldId id="273" r:id="rId16"/>
    <p:sldId id="274"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85" d="100"/>
          <a:sy n="85" d="100"/>
        </p:scale>
        <p:origin x="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4DD474-F732-4BB4-AF86-BED12AFAD20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237BE9E-BD41-4047-AF1E-A83B11BA6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98BA297-E714-4C11-B7B1-6310B9EEA679}"/>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5" name="Plassholder for bunntekst 4">
            <a:extLst>
              <a:ext uri="{FF2B5EF4-FFF2-40B4-BE49-F238E27FC236}">
                <a16:creationId xmlns:a16="http://schemas.microsoft.com/office/drawing/2014/main" id="{DBFC7AA4-92AC-4242-BFF2-8BCE27B172B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F77B97E-1511-4C42-BAED-02ED35A74F83}"/>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324720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8CA1ED-BAAC-4C4C-B315-95F89F4086C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86EA92D-F446-45C9-A81D-276BA6A6E51A}"/>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0437403-2D47-4CD0-9E59-BDA372A20EB1}"/>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5" name="Plassholder for bunntekst 4">
            <a:extLst>
              <a:ext uri="{FF2B5EF4-FFF2-40B4-BE49-F238E27FC236}">
                <a16:creationId xmlns:a16="http://schemas.microsoft.com/office/drawing/2014/main" id="{4F142AEE-FC42-495F-9CB8-D91C5352C5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89A28C5-FC71-4D25-AA51-F0AD80ECF365}"/>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192055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BB42CC0-147B-4930-8B2E-7D3C3A78972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ADB1212-8D7A-4908-93B6-4BE671DF8BEC}"/>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6BC0BB-01A5-4EFA-8630-A3AB5E1B61AB}"/>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5" name="Plassholder for bunntekst 4">
            <a:extLst>
              <a:ext uri="{FF2B5EF4-FFF2-40B4-BE49-F238E27FC236}">
                <a16:creationId xmlns:a16="http://schemas.microsoft.com/office/drawing/2014/main" id="{186ADD17-35EB-4D92-9D02-20F54E2DB1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A29BC2D-A9E9-4542-BD7D-6B425F274DDC}"/>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372605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100027-9F74-4238-9D01-5CAB40B5CB8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79B6A6F-B13B-4A10-A445-C635D38DD7AC}"/>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3F41B28-6773-4E89-85F9-0C72F2118B78}"/>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5" name="Plassholder for bunntekst 4">
            <a:extLst>
              <a:ext uri="{FF2B5EF4-FFF2-40B4-BE49-F238E27FC236}">
                <a16:creationId xmlns:a16="http://schemas.microsoft.com/office/drawing/2014/main" id="{06247BD8-16A1-40D8-976C-A7AC6993FB4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55C913-5562-447A-BD7C-4325028310DA}"/>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147124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D6553B-63C2-479C-B93F-2CEDB668CDA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506701E-4B88-4CE6-B745-6B88094BB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48A92264-46F0-4258-B4E3-E0E2257BA9C9}"/>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5" name="Plassholder for bunntekst 4">
            <a:extLst>
              <a:ext uri="{FF2B5EF4-FFF2-40B4-BE49-F238E27FC236}">
                <a16:creationId xmlns:a16="http://schemas.microsoft.com/office/drawing/2014/main" id="{E42E11AF-20F9-4040-8107-3AC3CBC7017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CFF3520-A1F1-4074-9CDA-1F5E5F039884}"/>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22617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CD62C2-5A83-466B-96E2-65DA5F33D8B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C728E2F-BB2E-43EC-A758-449734B193CD}"/>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E0EFA7C-AF74-4ADF-ABEE-5B20F31D44A3}"/>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29BD144-7FA8-4911-9B0C-902EB44DA4DF}"/>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6" name="Plassholder for bunntekst 5">
            <a:extLst>
              <a:ext uri="{FF2B5EF4-FFF2-40B4-BE49-F238E27FC236}">
                <a16:creationId xmlns:a16="http://schemas.microsoft.com/office/drawing/2014/main" id="{014AADAF-A9A7-4334-907F-203CEF9CB9E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9565E49-0359-486E-A1E7-4A964600AA96}"/>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327639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DC42D4-24A3-4C7F-9F93-BC35A7438B9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862654C-6A60-4530-88A0-D3DD582675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60A87715-B918-4AFC-86B8-044B9ADF9C7C}"/>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764E90E-220D-4978-8771-FC2E712C1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DFA5C3EF-F5B7-4226-9669-7C60BD449F4C}"/>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EA75229-A293-4594-8E24-739937EDB0E3}"/>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8" name="Plassholder for bunntekst 7">
            <a:extLst>
              <a:ext uri="{FF2B5EF4-FFF2-40B4-BE49-F238E27FC236}">
                <a16:creationId xmlns:a16="http://schemas.microsoft.com/office/drawing/2014/main" id="{F9CBF5C8-5152-4B15-9489-D0ABF3FAABA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862780C-4F29-4DE6-A1D7-D0CF800980C4}"/>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367722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264259-CB0E-4568-BC5F-3790B814838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96409A8-34AD-42B2-A0F7-452E9CB40188}"/>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4" name="Plassholder for bunntekst 3">
            <a:extLst>
              <a:ext uri="{FF2B5EF4-FFF2-40B4-BE49-F238E27FC236}">
                <a16:creationId xmlns:a16="http://schemas.microsoft.com/office/drawing/2014/main" id="{3296D725-B466-4D0F-9F31-B24F3A7E09A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88E263E-DF6B-493B-9178-779E83712597}"/>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152925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1F2714C-A1EA-4987-9A13-4FA6233CCAD9}"/>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3" name="Plassholder for bunntekst 2">
            <a:extLst>
              <a:ext uri="{FF2B5EF4-FFF2-40B4-BE49-F238E27FC236}">
                <a16:creationId xmlns:a16="http://schemas.microsoft.com/office/drawing/2014/main" id="{B6ACF8CF-BB2E-4534-B666-F84B8B3E306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7899B9E-FEFB-4F21-A4BB-FB4013862615}"/>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151073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4D3112-2AB4-4287-9F7D-8350B77F5AE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07809D4-7F6E-4C5F-A099-EC241ACA2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68E401A-B80D-43B2-8492-012D35D5C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B3B5F413-AD77-4E9B-ABA2-9498988E9F6E}"/>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6" name="Plassholder for bunntekst 5">
            <a:extLst>
              <a:ext uri="{FF2B5EF4-FFF2-40B4-BE49-F238E27FC236}">
                <a16:creationId xmlns:a16="http://schemas.microsoft.com/office/drawing/2014/main" id="{8D685B21-C2BA-402C-89AA-97BDE6E8ABA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CD43573-937F-4FF8-94B1-A8DF3FA25032}"/>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370773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7E0578-0B1A-40FD-978A-404C405B715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6680711-7966-49D7-B168-F9C0A264F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B777E73-B86F-4DDE-A2C5-79C745EB0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AD074F90-B7BC-4397-BB5D-1774F0A882E6}"/>
              </a:ext>
            </a:extLst>
          </p:cNvPr>
          <p:cNvSpPr>
            <a:spLocks noGrp="1"/>
          </p:cNvSpPr>
          <p:nvPr>
            <p:ph type="dt" sz="half" idx="10"/>
          </p:nvPr>
        </p:nvSpPr>
        <p:spPr/>
        <p:txBody>
          <a:bodyPr/>
          <a:lstStyle/>
          <a:p>
            <a:fld id="{395420C6-EF71-474A-B689-03F7EC5970BF}" type="datetimeFigureOut">
              <a:rPr lang="nb-NO" smtClean="0"/>
              <a:t>26.03.2019</a:t>
            </a:fld>
            <a:endParaRPr lang="nb-NO"/>
          </a:p>
        </p:txBody>
      </p:sp>
      <p:sp>
        <p:nvSpPr>
          <p:cNvPr id="6" name="Plassholder for bunntekst 5">
            <a:extLst>
              <a:ext uri="{FF2B5EF4-FFF2-40B4-BE49-F238E27FC236}">
                <a16:creationId xmlns:a16="http://schemas.microsoft.com/office/drawing/2014/main" id="{ACDC92A1-D6C9-4348-8785-62A28976046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7923265-8B1B-4633-9899-1B369219C705}"/>
              </a:ext>
            </a:extLst>
          </p:cNvPr>
          <p:cNvSpPr>
            <a:spLocks noGrp="1"/>
          </p:cNvSpPr>
          <p:nvPr>
            <p:ph type="sldNum" sz="quarter" idx="12"/>
          </p:nvPr>
        </p:nvSpPr>
        <p:spPr/>
        <p:txBody>
          <a:bodyPr/>
          <a:lstStyle/>
          <a:p>
            <a:fld id="{4B38246B-E0CC-4BE1-AE04-0E5A36837F9D}" type="slidenum">
              <a:rPr lang="nb-NO" smtClean="0"/>
              <a:t>‹#›</a:t>
            </a:fld>
            <a:endParaRPr lang="nb-NO"/>
          </a:p>
        </p:txBody>
      </p:sp>
    </p:spTree>
    <p:extLst>
      <p:ext uri="{BB962C8B-B14F-4D97-AF65-F5344CB8AC3E}">
        <p14:creationId xmlns:p14="http://schemas.microsoft.com/office/powerpoint/2010/main" val="18269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3138010-A9B1-4800-BA27-F3314453B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6D94CD1-B326-4DA7-BB98-EA15B0AE7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E33DF26-439E-49FA-80D6-2617947EC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420C6-EF71-474A-B689-03F7EC5970BF}" type="datetimeFigureOut">
              <a:rPr lang="nb-NO" smtClean="0"/>
              <a:t>26.03.2019</a:t>
            </a:fld>
            <a:endParaRPr lang="nb-NO"/>
          </a:p>
        </p:txBody>
      </p:sp>
      <p:sp>
        <p:nvSpPr>
          <p:cNvPr id="5" name="Plassholder for bunntekst 4">
            <a:extLst>
              <a:ext uri="{FF2B5EF4-FFF2-40B4-BE49-F238E27FC236}">
                <a16:creationId xmlns:a16="http://schemas.microsoft.com/office/drawing/2014/main" id="{A4EE95C6-12E4-4315-9B77-963C4C92C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B911C4E-5363-402C-9B39-B6B8513C8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8246B-E0CC-4BE1-AE04-0E5A36837F9D}" type="slidenum">
              <a:rPr lang="nb-NO" smtClean="0"/>
              <a:t>‹#›</a:t>
            </a:fld>
            <a:endParaRPr lang="nb-NO"/>
          </a:p>
        </p:txBody>
      </p:sp>
    </p:spTree>
    <p:extLst>
      <p:ext uri="{BB962C8B-B14F-4D97-AF65-F5344CB8AC3E}">
        <p14:creationId xmlns:p14="http://schemas.microsoft.com/office/powerpoint/2010/main" val="206934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92BB59-365A-4F71-9500-2C57847507E0}"/>
              </a:ext>
            </a:extLst>
          </p:cNvPr>
          <p:cNvSpPr>
            <a:spLocks noGrp="1"/>
          </p:cNvSpPr>
          <p:nvPr>
            <p:ph type="ctrTitle"/>
          </p:nvPr>
        </p:nvSpPr>
        <p:spPr>
          <a:xfrm>
            <a:off x="1524000" y="1122362"/>
            <a:ext cx="9144000" cy="3402503"/>
          </a:xfrm>
        </p:spPr>
        <p:txBody>
          <a:bodyPr>
            <a:normAutofit/>
          </a:bodyPr>
          <a:lstStyle/>
          <a:p>
            <a:pPr algn="l"/>
            <a:r>
              <a:rPr lang="nb-NO" sz="4800" i="1" dirty="0">
                <a:latin typeface="Times New Roman" panose="02020603050405020304" pitchFamily="18" charset="0"/>
                <a:cs typeface="Times New Roman" panose="02020603050405020304" pitchFamily="18" charset="0"/>
              </a:rPr>
              <a:t>Då Gregor Samsa vakna i senga si </a:t>
            </a:r>
            <a:r>
              <a:rPr lang="nb-NO" sz="4800" i="1" dirty="0" err="1">
                <a:latin typeface="Times New Roman" panose="02020603050405020304" pitchFamily="18" charset="0"/>
                <a:cs typeface="Times New Roman" panose="02020603050405020304" pitchFamily="18" charset="0"/>
              </a:rPr>
              <a:t>ein</a:t>
            </a:r>
            <a:r>
              <a:rPr lang="nb-NO" sz="4800" i="1" dirty="0">
                <a:latin typeface="Times New Roman" panose="02020603050405020304" pitchFamily="18" charset="0"/>
                <a:cs typeface="Times New Roman" panose="02020603050405020304" pitchFamily="18" charset="0"/>
              </a:rPr>
              <a:t> </a:t>
            </a:r>
            <a:r>
              <a:rPr lang="nb-NO" sz="4800" i="1" dirty="0" err="1">
                <a:latin typeface="Times New Roman" panose="02020603050405020304" pitchFamily="18" charset="0"/>
                <a:cs typeface="Times New Roman" panose="02020603050405020304" pitchFamily="18" charset="0"/>
              </a:rPr>
              <a:t>morgon</a:t>
            </a:r>
            <a:r>
              <a:rPr lang="nb-NO" sz="4800" i="1" dirty="0">
                <a:latin typeface="Times New Roman" panose="02020603050405020304" pitchFamily="18" charset="0"/>
                <a:cs typeface="Times New Roman" panose="02020603050405020304" pitchFamily="18" charset="0"/>
              </a:rPr>
              <a:t> av </a:t>
            </a:r>
            <a:r>
              <a:rPr lang="nb-NO" sz="4800" i="1" dirty="0" err="1">
                <a:latin typeface="Times New Roman" panose="02020603050405020304" pitchFamily="18" charset="0"/>
                <a:cs typeface="Times New Roman" panose="02020603050405020304" pitchFamily="18" charset="0"/>
              </a:rPr>
              <a:t>urolege</a:t>
            </a:r>
            <a:r>
              <a:rPr lang="nb-NO" sz="4800" i="1" dirty="0">
                <a:latin typeface="Times New Roman" panose="02020603050405020304" pitchFamily="18" charset="0"/>
                <a:cs typeface="Times New Roman" panose="02020603050405020304" pitchFamily="18" charset="0"/>
              </a:rPr>
              <a:t> </a:t>
            </a:r>
            <a:r>
              <a:rPr lang="nb-NO" sz="4800" i="1" dirty="0" err="1">
                <a:latin typeface="Times New Roman" panose="02020603050405020304" pitchFamily="18" charset="0"/>
                <a:cs typeface="Times New Roman" panose="02020603050405020304" pitchFamily="18" charset="0"/>
              </a:rPr>
              <a:t>draumar</a:t>
            </a:r>
            <a:r>
              <a:rPr lang="nb-NO" sz="4800" i="1" dirty="0">
                <a:latin typeface="Times New Roman" panose="02020603050405020304" pitchFamily="18" charset="0"/>
                <a:cs typeface="Times New Roman" panose="02020603050405020304" pitchFamily="18" charset="0"/>
              </a:rPr>
              <a:t> var han forvandla til </a:t>
            </a:r>
            <a:r>
              <a:rPr lang="nb-NO" sz="4800" i="1" dirty="0" err="1">
                <a:latin typeface="Times New Roman" panose="02020603050405020304" pitchFamily="18" charset="0"/>
                <a:cs typeface="Times New Roman" panose="02020603050405020304" pitchFamily="18" charset="0"/>
              </a:rPr>
              <a:t>eit</a:t>
            </a:r>
            <a:r>
              <a:rPr lang="nb-NO" sz="4800" i="1" dirty="0">
                <a:latin typeface="Times New Roman" panose="02020603050405020304" pitchFamily="18" charset="0"/>
                <a:cs typeface="Times New Roman" panose="02020603050405020304" pitchFamily="18" charset="0"/>
              </a:rPr>
              <a:t> </a:t>
            </a:r>
            <a:r>
              <a:rPr lang="nb-NO" sz="4800" i="1" dirty="0" err="1">
                <a:latin typeface="Times New Roman" panose="02020603050405020304" pitchFamily="18" charset="0"/>
                <a:cs typeface="Times New Roman" panose="02020603050405020304" pitchFamily="18" charset="0"/>
              </a:rPr>
              <a:t>uhyrleg</a:t>
            </a:r>
            <a:r>
              <a:rPr lang="nb-NO" sz="4800" i="1" dirty="0">
                <a:latin typeface="Times New Roman" panose="02020603050405020304" pitchFamily="18" charset="0"/>
                <a:cs typeface="Times New Roman" panose="02020603050405020304" pitchFamily="18" charset="0"/>
              </a:rPr>
              <a:t> kryp.</a:t>
            </a:r>
            <a:br>
              <a:rPr lang="nb-NO" sz="4800" i="1" dirty="0">
                <a:latin typeface="Times New Roman" panose="02020603050405020304" pitchFamily="18" charset="0"/>
                <a:cs typeface="Times New Roman" panose="02020603050405020304" pitchFamily="18" charset="0"/>
              </a:rPr>
            </a:br>
            <a:br>
              <a:rPr lang="nb-NO" sz="4800" i="1" dirty="0">
                <a:latin typeface="Times New Roman" panose="02020603050405020304" pitchFamily="18" charset="0"/>
                <a:cs typeface="Times New Roman" panose="02020603050405020304" pitchFamily="18" charset="0"/>
              </a:rPr>
            </a:br>
            <a:r>
              <a:rPr lang="nb-NO" sz="2200" dirty="0">
                <a:latin typeface="Times New Roman" panose="02020603050405020304" pitchFamily="18" charset="0"/>
                <a:cs typeface="Times New Roman" panose="02020603050405020304" pitchFamily="18" charset="0"/>
              </a:rPr>
              <a:t>(Kafka, 1915, omsett av Jon Fosse, 2016)</a:t>
            </a:r>
            <a:endParaRPr lang="nb-NO" sz="2200" i="1" dirty="0">
              <a:latin typeface="Times New Roman" panose="02020603050405020304" pitchFamily="18" charset="0"/>
              <a:cs typeface="Times New Roman" panose="02020603050405020304" pitchFamily="18" charset="0"/>
            </a:endParaRPr>
          </a:p>
        </p:txBody>
      </p:sp>
      <p:sp>
        <p:nvSpPr>
          <p:cNvPr id="3" name="Undertittel 2">
            <a:extLst>
              <a:ext uri="{FF2B5EF4-FFF2-40B4-BE49-F238E27FC236}">
                <a16:creationId xmlns:a16="http://schemas.microsoft.com/office/drawing/2014/main" id="{9C08248E-9924-46F3-B626-24D8B31A52BD}"/>
              </a:ext>
            </a:extLst>
          </p:cNvPr>
          <p:cNvSpPr>
            <a:spLocks noGrp="1"/>
          </p:cNvSpPr>
          <p:nvPr>
            <p:ph type="subTitle" idx="1"/>
          </p:nvPr>
        </p:nvSpPr>
        <p:spPr>
          <a:xfrm>
            <a:off x="1524000" y="4911364"/>
            <a:ext cx="9144000" cy="1366887"/>
          </a:xfrm>
        </p:spPr>
        <p:txBody>
          <a:bodyPr>
            <a:normAutofit/>
          </a:bodyPr>
          <a:lstStyle/>
          <a:p>
            <a:endParaRPr lang="nb-NO" dirty="0">
              <a:latin typeface="Times New Roman" panose="02020603050405020304" pitchFamily="18" charset="0"/>
              <a:cs typeface="Times New Roman" panose="02020603050405020304" pitchFamily="18" charset="0"/>
            </a:endParaRPr>
          </a:p>
          <a:p>
            <a:endParaRPr lang="nb-NO" dirty="0">
              <a:latin typeface="Times New Roman" panose="02020603050405020304" pitchFamily="18" charset="0"/>
              <a:cs typeface="Times New Roman" panose="02020603050405020304" pitchFamily="18" charset="0"/>
            </a:endParaRPr>
          </a:p>
          <a:p>
            <a:endParaRPr lang="nb-NO" dirty="0">
              <a:latin typeface="Times New Roman" panose="02020603050405020304" pitchFamily="18" charset="0"/>
              <a:cs typeface="Times New Roman" panose="02020603050405020304" pitchFamily="18" charset="0"/>
            </a:endParaRPr>
          </a:p>
          <a:p>
            <a:pPr algn="l"/>
            <a:endParaRPr lang="nb-NO" dirty="0">
              <a:latin typeface="Times New Roman" panose="02020603050405020304" pitchFamily="18" charset="0"/>
              <a:cs typeface="Times New Roman" panose="02020603050405020304" pitchFamily="18" charset="0"/>
            </a:endParaRPr>
          </a:p>
          <a:p>
            <a:pPr algn="l"/>
            <a:endParaRPr lang="nb-NO" dirty="0">
              <a:latin typeface="Times New Roman" panose="02020603050405020304" pitchFamily="18" charset="0"/>
              <a:cs typeface="Times New Roman" panose="02020603050405020304" pitchFamily="18" charset="0"/>
            </a:endParaRPr>
          </a:p>
          <a:p>
            <a:endParaRPr lang="nb-NO" dirty="0">
              <a:latin typeface="Times New Roman" panose="02020603050405020304" pitchFamily="18" charset="0"/>
              <a:cs typeface="Times New Roman" panose="02020603050405020304" pitchFamily="18" charset="0"/>
            </a:endParaRPr>
          </a:p>
          <a:p>
            <a:endParaRPr lang="nb-N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963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8" name="Rectangle 19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s://media.snl.no/system/images/5924/standard_kafka_franz.jpg">
            <a:extLst>
              <a:ext uri="{FF2B5EF4-FFF2-40B4-BE49-F238E27FC236}">
                <a16:creationId xmlns:a16="http://schemas.microsoft.com/office/drawing/2014/main" id="{A0C594A5-A354-4CA7-964D-7A852D76E405}"/>
              </a:ext>
            </a:extLst>
          </p:cNvPr>
          <p:cNvPicPr>
            <a:picLocks noGrp="1" noChangeAspect="1" noChangeArrowheads="1"/>
          </p:cNvPicPr>
          <p:nvPr>
            <p:ph sz="half" idx="1"/>
          </p:nvPr>
        </p:nvPicPr>
        <p:blipFill rotWithShape="1">
          <a:blip r:embed="rId2">
            <a:alphaModFix amt="50000"/>
            <a:extLst>
              <a:ext uri="{28A0092B-C50C-407E-A947-70E740481C1C}">
                <a14:useLocalDpi xmlns:a14="http://schemas.microsoft.com/office/drawing/2010/main" val="0"/>
              </a:ext>
            </a:extLst>
          </a:blip>
          <a:srcRect t="30109" r="1" b="3361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B521AC5F-1D2A-4BE2-9106-490C98959555}"/>
              </a:ext>
            </a:extLst>
          </p:cNvPr>
          <p:cNvSpPr>
            <a:spLocks noGrp="1"/>
          </p:cNvSpPr>
          <p:nvPr>
            <p:ph type="title"/>
          </p:nvPr>
        </p:nvSpPr>
        <p:spPr>
          <a:xfrm>
            <a:off x="1524000" y="520833"/>
            <a:ext cx="9144000" cy="3502047"/>
          </a:xfrm>
        </p:spPr>
        <p:txBody>
          <a:bodyPr vert="horz" lIns="91440" tIns="45720" rIns="91440" bIns="45720" rtlCol="0" anchor="b">
            <a:normAutofit fontScale="90000"/>
          </a:bodyPr>
          <a:lstStyle/>
          <a:p>
            <a:pPr algn="ctr"/>
            <a:r>
              <a:rPr lang="en-US" sz="3800" dirty="0">
                <a:solidFill>
                  <a:srgbClr val="FFFFFF"/>
                </a:solidFill>
                <a:latin typeface="Times New Roman" panose="02020603050405020304" pitchFamily="18" charset="0"/>
                <a:cs typeface="Times New Roman" panose="02020603050405020304" pitchFamily="18" charset="0"/>
              </a:rPr>
              <a:t>Kafka </a:t>
            </a:r>
            <a:r>
              <a:rPr lang="en-US" sz="3800" dirty="0" err="1">
                <a:solidFill>
                  <a:srgbClr val="FFFFFF"/>
                </a:solidFill>
                <a:latin typeface="Times New Roman" panose="02020603050405020304" pitchFamily="18" charset="0"/>
                <a:cs typeface="Times New Roman" panose="02020603050405020304" pitchFamily="18" charset="0"/>
              </a:rPr>
              <a:t>i</a:t>
            </a:r>
            <a:r>
              <a:rPr lang="en-US" sz="3800" dirty="0">
                <a:solidFill>
                  <a:srgbClr val="FFFFFF"/>
                </a:solidFill>
                <a:latin typeface="Times New Roman" panose="02020603050405020304" pitchFamily="18" charset="0"/>
                <a:cs typeface="Times New Roman" panose="02020603050405020304" pitchFamily="18" charset="0"/>
              </a:rPr>
              <a:t> </a:t>
            </a:r>
            <a:r>
              <a:rPr lang="en-US" sz="3800" dirty="0" err="1">
                <a:solidFill>
                  <a:srgbClr val="FFFFFF"/>
                </a:solidFill>
                <a:latin typeface="Times New Roman" panose="02020603050405020304" pitchFamily="18" charset="0"/>
                <a:cs typeface="Times New Roman" panose="02020603050405020304" pitchFamily="18" charset="0"/>
              </a:rPr>
              <a:t>klasserommet</a:t>
            </a:r>
            <a:br>
              <a:rPr lang="en-US" sz="3800" dirty="0">
                <a:solidFill>
                  <a:srgbClr val="FFFFFF"/>
                </a:solidFill>
                <a:latin typeface="Times New Roman" panose="02020603050405020304" pitchFamily="18" charset="0"/>
                <a:cs typeface="Times New Roman" panose="02020603050405020304" pitchFamily="18" charset="0"/>
              </a:rPr>
            </a:br>
            <a:r>
              <a:rPr lang="en-US" sz="3800" dirty="0">
                <a:solidFill>
                  <a:srgbClr val="FFFFFF"/>
                </a:solidFill>
                <a:latin typeface="Times New Roman" panose="02020603050405020304" pitchFamily="18" charset="0"/>
                <a:cs typeface="Times New Roman" panose="02020603050405020304" pitchFamily="18" charset="0"/>
              </a:rPr>
              <a:t>(</a:t>
            </a:r>
            <a:r>
              <a:rPr lang="en-US" sz="3800" dirty="0" err="1">
                <a:solidFill>
                  <a:srgbClr val="FFFFFF"/>
                </a:solidFill>
                <a:latin typeface="Times New Roman" panose="02020603050405020304" pitchFamily="18" charset="0"/>
                <a:cs typeface="Times New Roman" panose="02020603050405020304" pitchFamily="18" charset="0"/>
              </a:rPr>
              <a:t>en</a:t>
            </a:r>
            <a:r>
              <a:rPr lang="en-US" sz="3800" dirty="0">
                <a:solidFill>
                  <a:srgbClr val="FFFFFF"/>
                </a:solidFill>
                <a:latin typeface="Times New Roman" panose="02020603050405020304" pitchFamily="18" charset="0"/>
                <a:cs typeface="Times New Roman" panose="02020603050405020304" pitchFamily="18" charset="0"/>
              </a:rPr>
              <a:t> </a:t>
            </a:r>
            <a:r>
              <a:rPr lang="en-US" sz="3800" dirty="0" err="1">
                <a:solidFill>
                  <a:srgbClr val="FFFFFF"/>
                </a:solidFill>
                <a:latin typeface="Times New Roman" panose="02020603050405020304" pitchFamily="18" charset="0"/>
                <a:cs typeface="Times New Roman" panose="02020603050405020304" pitchFamily="18" charset="0"/>
              </a:rPr>
              <a:t>hustavle</a:t>
            </a:r>
            <a:r>
              <a:rPr lang="en-US" sz="3800" dirty="0">
                <a:solidFill>
                  <a:srgbClr val="FFFFFF"/>
                </a:solidFill>
                <a:latin typeface="Times New Roman" panose="02020603050405020304" pitchFamily="18" charset="0"/>
                <a:cs typeface="Times New Roman" panose="02020603050405020304" pitchFamily="18" charset="0"/>
              </a:rPr>
              <a:t> for </a:t>
            </a:r>
            <a:r>
              <a:rPr lang="en-US" sz="3800" dirty="0" err="1">
                <a:solidFill>
                  <a:srgbClr val="FFFFFF"/>
                </a:solidFill>
                <a:latin typeface="Times New Roman" panose="02020603050405020304" pitchFamily="18" charset="0"/>
                <a:cs typeface="Times New Roman" panose="02020603050405020304" pitchFamily="18" charset="0"/>
              </a:rPr>
              <a:t>valg</a:t>
            </a:r>
            <a:r>
              <a:rPr lang="en-US" sz="3800" dirty="0">
                <a:solidFill>
                  <a:srgbClr val="FFFFFF"/>
                </a:solidFill>
                <a:latin typeface="Times New Roman" panose="02020603050405020304" pitchFamily="18" charset="0"/>
                <a:cs typeface="Times New Roman" panose="02020603050405020304" pitchFamily="18" charset="0"/>
              </a:rPr>
              <a:t> av </a:t>
            </a:r>
            <a:r>
              <a:rPr lang="en-US" sz="3800" dirty="0" err="1">
                <a:solidFill>
                  <a:srgbClr val="FFFFFF"/>
                </a:solidFill>
                <a:latin typeface="Times New Roman" panose="02020603050405020304" pitchFamily="18" charset="0"/>
                <a:cs typeface="Times New Roman" panose="02020603050405020304" pitchFamily="18" charset="0"/>
              </a:rPr>
              <a:t>litterære</a:t>
            </a:r>
            <a:r>
              <a:rPr lang="en-US" sz="3800" dirty="0">
                <a:solidFill>
                  <a:srgbClr val="FFFFFF"/>
                </a:solidFill>
                <a:latin typeface="Times New Roman" panose="02020603050405020304" pitchFamily="18" charset="0"/>
                <a:cs typeface="Times New Roman" panose="02020603050405020304" pitchFamily="18" charset="0"/>
              </a:rPr>
              <a:t> </a:t>
            </a:r>
            <a:r>
              <a:rPr lang="en-US" sz="3800" dirty="0" err="1">
                <a:solidFill>
                  <a:srgbClr val="FFFFFF"/>
                </a:solidFill>
                <a:latin typeface="Times New Roman" panose="02020603050405020304" pitchFamily="18" charset="0"/>
                <a:cs typeface="Times New Roman" panose="02020603050405020304" pitchFamily="18" charset="0"/>
              </a:rPr>
              <a:t>verk</a:t>
            </a:r>
            <a:r>
              <a:rPr lang="en-US" sz="3800" dirty="0">
                <a:solidFill>
                  <a:srgbClr val="FFFFFF"/>
                </a:solidFill>
                <a:latin typeface="Times New Roman" panose="02020603050405020304" pitchFamily="18" charset="0"/>
                <a:cs typeface="Times New Roman" panose="02020603050405020304" pitchFamily="18" charset="0"/>
              </a:rPr>
              <a:t>)</a:t>
            </a:r>
            <a:br>
              <a:rPr lang="en-US" sz="3800" dirty="0">
                <a:solidFill>
                  <a:srgbClr val="FFFFFF"/>
                </a:solidFill>
                <a:latin typeface="Times New Roman" panose="02020603050405020304" pitchFamily="18" charset="0"/>
                <a:cs typeface="Times New Roman" panose="02020603050405020304" pitchFamily="18" charset="0"/>
              </a:rPr>
            </a:br>
            <a:br>
              <a:rPr lang="en-US" sz="3800" dirty="0">
                <a:solidFill>
                  <a:srgbClr val="FFFFFF"/>
                </a:solidFill>
                <a:latin typeface="Times New Roman" panose="02020603050405020304" pitchFamily="18" charset="0"/>
                <a:cs typeface="Times New Roman" panose="02020603050405020304" pitchFamily="18" charset="0"/>
              </a:rPr>
            </a:br>
            <a:br>
              <a:rPr lang="en-US" sz="3800" dirty="0">
                <a:solidFill>
                  <a:srgbClr val="FFFFFF"/>
                </a:solidFill>
              </a:rPr>
            </a:br>
            <a:br>
              <a:rPr lang="en-US" sz="3800" dirty="0">
                <a:solidFill>
                  <a:srgbClr val="FFFFFF"/>
                </a:solidFill>
              </a:rPr>
            </a:br>
            <a:br>
              <a:rPr lang="en-US" sz="3800" dirty="0">
                <a:solidFill>
                  <a:srgbClr val="FFFFFF"/>
                </a:solidFill>
              </a:rPr>
            </a:br>
            <a:br>
              <a:rPr lang="en-US" sz="3800" dirty="0">
                <a:solidFill>
                  <a:srgbClr val="FFFFFF"/>
                </a:solidFill>
              </a:rPr>
            </a:br>
            <a:endParaRPr lang="en-US" sz="3800" dirty="0">
              <a:solidFill>
                <a:srgbClr val="FFFFFF"/>
              </a:solidFill>
            </a:endParaRPr>
          </a:p>
        </p:txBody>
      </p:sp>
      <p:sp>
        <p:nvSpPr>
          <p:cNvPr id="5" name="Plassholder for innhold 4">
            <a:extLst>
              <a:ext uri="{FF2B5EF4-FFF2-40B4-BE49-F238E27FC236}">
                <a16:creationId xmlns:a16="http://schemas.microsoft.com/office/drawing/2014/main" id="{7561E654-70B7-4B1B-AC34-75681A85B631}"/>
              </a:ext>
            </a:extLst>
          </p:cNvPr>
          <p:cNvSpPr>
            <a:spLocks noGrp="1"/>
          </p:cNvSpPr>
          <p:nvPr>
            <p:ph sz="half" idx="2"/>
          </p:nvPr>
        </p:nvSpPr>
        <p:spPr>
          <a:xfrm>
            <a:off x="1524000" y="2121032"/>
            <a:ext cx="9144000" cy="3136768"/>
          </a:xfrm>
        </p:spPr>
        <p:txBody>
          <a:bodyPr vert="horz" lIns="91440" tIns="45720" rIns="91440" bIns="45720" rtlCol="0">
            <a:normAutofit fontScale="70000" lnSpcReduction="20000"/>
          </a:bodyPr>
          <a:lstStyle/>
          <a:p>
            <a:pPr marL="0" indent="0">
              <a:buNone/>
            </a:pPr>
            <a:r>
              <a:rPr lang="en-US" sz="2400" dirty="0">
                <a:solidFill>
                  <a:srgbClr val="FFFFFF"/>
                </a:solidFill>
              </a:rPr>
              <a:t>-</a:t>
            </a:r>
            <a:r>
              <a:rPr lang="en-US" sz="2400" dirty="0">
                <a:solidFill>
                  <a:srgbClr val="FFFFFF"/>
                </a:solidFill>
                <a:latin typeface="Times New Roman" panose="02020603050405020304" pitchFamily="18" charset="0"/>
                <a:cs typeface="Times New Roman" panose="02020603050405020304" pitchFamily="18" charset="0"/>
              </a:rPr>
              <a:t>Vi </a:t>
            </a:r>
            <a:r>
              <a:rPr lang="en-US" sz="2400" dirty="0" err="1">
                <a:solidFill>
                  <a:srgbClr val="FFFFFF"/>
                </a:solidFill>
                <a:latin typeface="Times New Roman" panose="02020603050405020304" pitchFamily="18" charset="0"/>
                <a:cs typeface="Times New Roman" panose="02020603050405020304" pitchFamily="18" charset="0"/>
              </a:rPr>
              <a:t>leser</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kun</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verk</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som</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læreren</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synes</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er</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gode</a:t>
            </a:r>
            <a:endParaRPr lang="en-US" sz="2400" dirty="0">
              <a:solidFill>
                <a:srgbClr val="FFFFFF"/>
              </a:solidFill>
              <a:latin typeface="Times New Roman" panose="02020603050405020304" pitchFamily="18" charset="0"/>
              <a:cs typeface="Times New Roman" panose="02020603050405020304" pitchFamily="18" charset="0"/>
            </a:endParaRPr>
          </a:p>
          <a:p>
            <a:pPr>
              <a:buFontTx/>
              <a:buChar char="-"/>
            </a:pPr>
            <a:r>
              <a:rPr lang="en-US" sz="2400" dirty="0">
                <a:solidFill>
                  <a:srgbClr val="FFFFFF"/>
                </a:solidFill>
                <a:latin typeface="Times New Roman" panose="02020603050405020304" pitchFamily="18" charset="0"/>
                <a:cs typeface="Times New Roman" panose="02020603050405020304" pitchFamily="18" charset="0"/>
              </a:rPr>
              <a:t>Vi </a:t>
            </a:r>
            <a:r>
              <a:rPr lang="en-US" sz="2400" dirty="0" err="1">
                <a:solidFill>
                  <a:srgbClr val="FFFFFF"/>
                </a:solidFill>
                <a:latin typeface="Times New Roman" panose="02020603050405020304" pitchFamily="18" charset="0"/>
                <a:cs typeface="Times New Roman" panose="02020603050405020304" pitchFamily="18" charset="0"/>
              </a:rPr>
              <a:t>leser</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verk</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som</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tåler</a:t>
            </a:r>
            <a:r>
              <a:rPr lang="en-US" sz="2400" dirty="0">
                <a:solidFill>
                  <a:srgbClr val="FFFFFF"/>
                </a:solidFill>
                <a:latin typeface="Times New Roman" panose="02020603050405020304" pitchFamily="18" charset="0"/>
                <a:cs typeface="Times New Roman" panose="02020603050405020304" pitchFamily="18" charset="0"/>
              </a:rPr>
              <a:t> å </a:t>
            </a:r>
            <a:r>
              <a:rPr lang="en-US" sz="2400" dirty="0" err="1">
                <a:solidFill>
                  <a:srgbClr val="FFFFFF"/>
                </a:solidFill>
                <a:latin typeface="Times New Roman" panose="02020603050405020304" pitchFamily="18" charset="0"/>
                <a:cs typeface="Times New Roman" panose="02020603050405020304" pitchFamily="18" charset="0"/>
              </a:rPr>
              <a:t>bli</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gjenlest</a:t>
            </a:r>
            <a:endParaRPr lang="en-US" sz="2400" dirty="0">
              <a:solidFill>
                <a:srgbClr val="FFFFFF"/>
              </a:solidFill>
              <a:latin typeface="Times New Roman" panose="02020603050405020304" pitchFamily="18" charset="0"/>
              <a:cs typeface="Times New Roman" panose="02020603050405020304" pitchFamily="18" charset="0"/>
            </a:endParaRPr>
          </a:p>
          <a:p>
            <a:pPr>
              <a:buFontTx/>
              <a:buChar char="-"/>
            </a:pPr>
            <a:r>
              <a:rPr lang="en-US" sz="2400" dirty="0">
                <a:solidFill>
                  <a:srgbClr val="FFFFFF"/>
                </a:solidFill>
                <a:latin typeface="Times New Roman" panose="02020603050405020304" pitchFamily="18" charset="0"/>
                <a:cs typeface="Times New Roman" panose="02020603050405020304" pitchFamily="18" charset="0"/>
              </a:rPr>
              <a:t>Vi </a:t>
            </a:r>
            <a:r>
              <a:rPr lang="en-US" sz="2400" dirty="0" err="1">
                <a:solidFill>
                  <a:srgbClr val="FFFFFF"/>
                </a:solidFill>
                <a:latin typeface="Times New Roman" panose="02020603050405020304" pitchFamily="18" charset="0"/>
                <a:cs typeface="Times New Roman" panose="02020603050405020304" pitchFamily="18" charset="0"/>
              </a:rPr>
              <a:t>leser</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verk</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som</a:t>
            </a:r>
            <a:r>
              <a:rPr lang="en-US" sz="2400" dirty="0">
                <a:solidFill>
                  <a:srgbClr val="FFFFFF"/>
                </a:solidFill>
                <a:latin typeface="Times New Roman" panose="02020603050405020304" pitchFamily="18" charset="0"/>
                <a:cs typeface="Times New Roman" panose="02020603050405020304" pitchFamily="18" charset="0"/>
              </a:rPr>
              <a:t> har </a:t>
            </a:r>
            <a:r>
              <a:rPr lang="en-US" sz="2400" dirty="0" err="1">
                <a:solidFill>
                  <a:srgbClr val="FFFFFF"/>
                </a:solidFill>
                <a:latin typeface="Times New Roman" panose="02020603050405020304" pitchFamily="18" charset="0"/>
                <a:cs typeface="Times New Roman" panose="02020603050405020304" pitchFamily="18" charset="0"/>
              </a:rPr>
              <a:t>en</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dimensjon</a:t>
            </a:r>
            <a:r>
              <a:rPr lang="en-US" sz="2400" dirty="0">
                <a:solidFill>
                  <a:srgbClr val="FFFFFF"/>
                </a:solidFill>
                <a:latin typeface="Times New Roman" panose="02020603050405020304" pitchFamily="18" charset="0"/>
                <a:cs typeface="Times New Roman" panose="02020603050405020304" pitchFamily="18" charset="0"/>
              </a:rPr>
              <a:t> av </a:t>
            </a:r>
            <a:r>
              <a:rPr lang="en-US" sz="2400" dirty="0" err="1">
                <a:solidFill>
                  <a:srgbClr val="FFFFFF"/>
                </a:solidFill>
                <a:latin typeface="Times New Roman" panose="02020603050405020304" pitchFamily="18" charset="0"/>
                <a:cs typeface="Times New Roman" panose="02020603050405020304" pitchFamily="18" charset="0"/>
              </a:rPr>
              <a:t>fremmedhet</a:t>
            </a:r>
            <a:endParaRPr lang="en-US" sz="2400" dirty="0">
              <a:solidFill>
                <a:srgbClr val="FFFFFF"/>
              </a:solidFill>
              <a:latin typeface="Times New Roman" panose="02020603050405020304" pitchFamily="18" charset="0"/>
              <a:cs typeface="Times New Roman" panose="02020603050405020304" pitchFamily="18" charset="0"/>
            </a:endParaRPr>
          </a:p>
          <a:p>
            <a:pPr>
              <a:buFontTx/>
              <a:buChar char="-"/>
            </a:pPr>
            <a:r>
              <a:rPr lang="en-US" sz="2400" dirty="0">
                <a:solidFill>
                  <a:srgbClr val="FFFFFF"/>
                </a:solidFill>
                <a:latin typeface="Times New Roman" panose="02020603050405020304" pitchFamily="18" charset="0"/>
                <a:cs typeface="Times New Roman" panose="02020603050405020304" pitchFamily="18" charset="0"/>
              </a:rPr>
              <a:t>Vi </a:t>
            </a:r>
            <a:r>
              <a:rPr lang="en-US" sz="2400" dirty="0" err="1">
                <a:solidFill>
                  <a:srgbClr val="FFFFFF"/>
                </a:solidFill>
                <a:latin typeface="Times New Roman" panose="02020603050405020304" pitchFamily="18" charset="0"/>
                <a:cs typeface="Times New Roman" panose="02020603050405020304" pitchFamily="18" charset="0"/>
              </a:rPr>
              <a:t>leser</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verk</a:t>
            </a:r>
            <a:r>
              <a:rPr lang="en-US" sz="2400" dirty="0">
                <a:solidFill>
                  <a:srgbClr val="FFFFFF"/>
                </a:solidFill>
                <a:latin typeface="Times New Roman" panose="02020603050405020304" pitchFamily="18" charset="0"/>
                <a:cs typeface="Times New Roman" panose="02020603050405020304" pitchFamily="18" charset="0"/>
              </a:rPr>
              <a:t> vi </a:t>
            </a:r>
            <a:r>
              <a:rPr lang="en-US" sz="2400" dirty="0" err="1">
                <a:solidFill>
                  <a:srgbClr val="FFFFFF"/>
                </a:solidFill>
                <a:latin typeface="Times New Roman" panose="02020603050405020304" pitchFamily="18" charset="0"/>
                <a:cs typeface="Times New Roman" panose="02020603050405020304" pitchFamily="18" charset="0"/>
              </a:rPr>
              <a:t>tror</a:t>
            </a:r>
            <a:r>
              <a:rPr lang="en-US" sz="2400" dirty="0">
                <a:solidFill>
                  <a:srgbClr val="FFFFFF"/>
                </a:solidFill>
                <a:latin typeface="Times New Roman" panose="02020603050405020304" pitchFamily="18" charset="0"/>
                <a:cs typeface="Times New Roman" panose="02020603050405020304" pitchFamily="18" charset="0"/>
              </a:rPr>
              <a:t> har </a:t>
            </a:r>
            <a:r>
              <a:rPr lang="en-US" sz="2400" dirty="0" err="1">
                <a:solidFill>
                  <a:srgbClr val="FFFFFF"/>
                </a:solidFill>
                <a:latin typeface="Times New Roman" panose="02020603050405020304" pitchFamily="18" charset="0"/>
                <a:cs typeface="Times New Roman" panose="02020603050405020304" pitchFamily="18" charset="0"/>
              </a:rPr>
              <a:t>overføringsverdi</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til</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senere</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lesing</a:t>
            </a:r>
            <a:endParaRPr lang="en-US" sz="2400" dirty="0">
              <a:solidFill>
                <a:srgbClr val="FFFFFF"/>
              </a:solidFill>
              <a:latin typeface="Times New Roman" panose="02020603050405020304" pitchFamily="18" charset="0"/>
              <a:cs typeface="Times New Roman" panose="02020603050405020304" pitchFamily="18" charset="0"/>
            </a:endParaRPr>
          </a:p>
          <a:p>
            <a:pPr>
              <a:buFontTx/>
              <a:buChar char="-"/>
            </a:pPr>
            <a:r>
              <a:rPr lang="en-US" sz="2400" dirty="0">
                <a:solidFill>
                  <a:srgbClr val="FFFFFF"/>
                </a:solidFill>
                <a:latin typeface="Times New Roman" panose="02020603050405020304" pitchFamily="18" charset="0"/>
                <a:cs typeface="Times New Roman" panose="02020603050405020304" pitchFamily="18" charset="0"/>
              </a:rPr>
              <a:t>Vi </a:t>
            </a:r>
            <a:r>
              <a:rPr lang="en-US" sz="2400" dirty="0" err="1">
                <a:solidFill>
                  <a:srgbClr val="FFFFFF"/>
                </a:solidFill>
                <a:latin typeface="Times New Roman" panose="02020603050405020304" pitchFamily="18" charset="0"/>
                <a:cs typeface="Times New Roman" panose="02020603050405020304" pitchFamily="18" charset="0"/>
              </a:rPr>
              <a:t>leser</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verk</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som</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ikke</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gir</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svar</a:t>
            </a:r>
            <a:r>
              <a:rPr lang="en-US" sz="2400" dirty="0">
                <a:solidFill>
                  <a:srgbClr val="FFFFFF"/>
                </a:solidFill>
                <a:latin typeface="Times New Roman" panose="02020603050405020304" pitchFamily="18" charset="0"/>
                <a:cs typeface="Times New Roman" panose="02020603050405020304" pitchFamily="18" charset="0"/>
              </a:rPr>
              <a:t>, men </a:t>
            </a:r>
            <a:r>
              <a:rPr lang="en-US" sz="2400" dirty="0" err="1">
                <a:solidFill>
                  <a:srgbClr val="FFFFFF"/>
                </a:solidFill>
                <a:latin typeface="Times New Roman" panose="02020603050405020304" pitchFamily="18" charset="0"/>
                <a:cs typeface="Times New Roman" panose="02020603050405020304" pitchFamily="18" charset="0"/>
              </a:rPr>
              <a:t>reiser</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spørsmål</a:t>
            </a:r>
            <a:endParaRPr lang="en-US" sz="2400" dirty="0">
              <a:solidFill>
                <a:srgbClr val="FFFFFF"/>
              </a:solidFill>
              <a:latin typeface="Times New Roman" panose="02020603050405020304" pitchFamily="18" charset="0"/>
              <a:cs typeface="Times New Roman" panose="02020603050405020304" pitchFamily="18" charset="0"/>
            </a:endParaRPr>
          </a:p>
          <a:p>
            <a:pPr>
              <a:buFontTx/>
              <a:buChar char="-"/>
            </a:pPr>
            <a:r>
              <a:rPr lang="en-US" sz="2400" dirty="0">
                <a:solidFill>
                  <a:srgbClr val="FFFFFF"/>
                </a:solidFill>
                <a:latin typeface="Times New Roman" panose="02020603050405020304" pitchFamily="18" charset="0"/>
                <a:cs typeface="Times New Roman" panose="02020603050405020304" pitchFamily="18" charset="0"/>
              </a:rPr>
              <a:t>Vi </a:t>
            </a:r>
            <a:r>
              <a:rPr lang="en-US" sz="2400" dirty="0" err="1">
                <a:solidFill>
                  <a:srgbClr val="FFFFFF"/>
                </a:solidFill>
                <a:latin typeface="Times New Roman" panose="02020603050405020304" pitchFamily="18" charset="0"/>
                <a:cs typeface="Times New Roman" panose="02020603050405020304" pitchFamily="18" charset="0"/>
              </a:rPr>
              <a:t>leser</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verk</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læreren</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føler</a:t>
            </a:r>
            <a:r>
              <a:rPr lang="en-US" sz="2400" dirty="0">
                <a:solidFill>
                  <a:srgbClr val="FFFFFF"/>
                </a:solidFill>
                <a:latin typeface="Times New Roman" panose="02020603050405020304" pitchFamily="18" charset="0"/>
                <a:cs typeface="Times New Roman" panose="02020603050405020304" pitchFamily="18" charset="0"/>
              </a:rPr>
              <a:t> seg </a:t>
            </a:r>
            <a:r>
              <a:rPr lang="en-US" sz="2400" dirty="0" err="1">
                <a:solidFill>
                  <a:srgbClr val="FFFFFF"/>
                </a:solidFill>
                <a:latin typeface="Times New Roman" panose="02020603050405020304" pitchFamily="18" charset="0"/>
                <a:cs typeface="Times New Roman" panose="02020603050405020304" pitchFamily="18" charset="0"/>
              </a:rPr>
              <a:t>mindre</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enn</a:t>
            </a:r>
            <a:endParaRPr lang="en-US" sz="2400" dirty="0">
              <a:solidFill>
                <a:srgbClr val="FFFFFF"/>
              </a:solidFill>
              <a:latin typeface="Times New Roman" panose="02020603050405020304" pitchFamily="18" charset="0"/>
              <a:cs typeface="Times New Roman" panose="02020603050405020304" pitchFamily="18" charset="0"/>
            </a:endParaRPr>
          </a:p>
          <a:p>
            <a:pPr>
              <a:buFontTx/>
              <a:buChar char="-"/>
            </a:pPr>
            <a:endParaRPr lang="en-US" sz="24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sz="24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sz="2400" dirty="0">
              <a:solidFill>
                <a:srgbClr val="FFFFFF"/>
              </a:solidFill>
              <a:latin typeface="Times New Roman" panose="02020603050405020304" pitchFamily="18" charset="0"/>
              <a:cs typeface="Times New Roman" panose="02020603050405020304" pitchFamily="18" charset="0"/>
            </a:endParaRPr>
          </a:p>
          <a:p>
            <a:pPr marL="0" indent="0">
              <a:buNone/>
            </a:pPr>
            <a:r>
              <a:rPr lang="en-US" sz="1800" dirty="0" err="1">
                <a:solidFill>
                  <a:srgbClr val="FFFFFF"/>
                </a:solidFill>
                <a:latin typeface="Times New Roman" panose="02020603050405020304" pitchFamily="18" charset="0"/>
                <a:cs typeface="Times New Roman" panose="02020603050405020304" pitchFamily="18" charset="0"/>
              </a:rPr>
              <a:t>Fritt</a:t>
            </a:r>
            <a:r>
              <a:rPr lang="en-US" sz="1800" dirty="0">
                <a:solidFill>
                  <a:srgbClr val="FFFFFF"/>
                </a:solidFill>
                <a:latin typeface="Times New Roman" panose="02020603050405020304" pitchFamily="18" charset="0"/>
                <a:cs typeface="Times New Roman" panose="02020603050405020304" pitchFamily="18" charset="0"/>
              </a:rPr>
              <a:t> </a:t>
            </a:r>
            <a:r>
              <a:rPr lang="en-US" sz="1800" dirty="0" err="1">
                <a:solidFill>
                  <a:srgbClr val="FFFFFF"/>
                </a:solidFill>
                <a:latin typeface="Times New Roman" panose="02020603050405020304" pitchFamily="18" charset="0"/>
                <a:cs typeface="Times New Roman" panose="02020603050405020304" pitchFamily="18" charset="0"/>
              </a:rPr>
              <a:t>etter</a:t>
            </a:r>
            <a:r>
              <a:rPr lang="en-US" sz="1800" dirty="0">
                <a:solidFill>
                  <a:srgbClr val="FFFFFF"/>
                </a:solidFill>
                <a:latin typeface="Times New Roman" panose="02020603050405020304" pitchFamily="18" charset="0"/>
                <a:cs typeface="Times New Roman" panose="02020603050405020304" pitchFamily="18" charset="0"/>
              </a:rPr>
              <a:t> Hagen (2004) </a:t>
            </a:r>
            <a:r>
              <a:rPr lang="en-US" sz="1800" dirty="0" err="1">
                <a:solidFill>
                  <a:srgbClr val="FFFFFF"/>
                </a:solidFill>
                <a:latin typeface="Times New Roman" panose="02020603050405020304" pitchFamily="18" charset="0"/>
                <a:cs typeface="Times New Roman" panose="02020603050405020304" pitchFamily="18" charset="0"/>
              </a:rPr>
              <a:t>og</a:t>
            </a:r>
            <a:r>
              <a:rPr lang="en-US" sz="1800" dirty="0">
                <a:solidFill>
                  <a:srgbClr val="FFFFFF"/>
                </a:solidFill>
                <a:latin typeface="Times New Roman" panose="02020603050405020304" pitchFamily="18" charset="0"/>
                <a:cs typeface="Times New Roman" panose="02020603050405020304" pitchFamily="18" charset="0"/>
              </a:rPr>
              <a:t> </a:t>
            </a:r>
            <a:r>
              <a:rPr lang="en-US" sz="1800" dirty="0" err="1">
                <a:solidFill>
                  <a:srgbClr val="FFFFFF"/>
                </a:solidFill>
                <a:latin typeface="Times New Roman" panose="02020603050405020304" pitchFamily="18" charset="0"/>
                <a:cs typeface="Times New Roman" panose="02020603050405020304" pitchFamily="18" charset="0"/>
              </a:rPr>
              <a:t>Kittang</a:t>
            </a:r>
            <a:r>
              <a:rPr lang="en-US" sz="1800" dirty="0">
                <a:solidFill>
                  <a:srgbClr val="FFFFFF"/>
                </a:solidFill>
                <a:latin typeface="Times New Roman" panose="02020603050405020304" pitchFamily="18" charset="0"/>
                <a:cs typeface="Times New Roman" panose="02020603050405020304" pitchFamily="18" charset="0"/>
              </a:rPr>
              <a:t> (2008) </a:t>
            </a:r>
          </a:p>
          <a:p>
            <a:pPr>
              <a:buFontTx/>
              <a:buChar char="-"/>
            </a:pPr>
            <a:endParaRPr lang="en-US" sz="2400" dirty="0">
              <a:solidFill>
                <a:srgbClr val="FFFFFF"/>
              </a:solidFill>
            </a:endParaRPr>
          </a:p>
        </p:txBody>
      </p:sp>
    </p:spTree>
    <p:extLst>
      <p:ext uri="{BB962C8B-B14F-4D97-AF65-F5344CB8AC3E}">
        <p14:creationId xmlns:p14="http://schemas.microsoft.com/office/powerpoint/2010/main" val="61778646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C082CC-9770-40C7-BAE1-E35B9702169B}"/>
              </a:ext>
            </a:extLst>
          </p:cNvPr>
          <p:cNvSpPr>
            <a:spLocks noGrp="1"/>
          </p:cNvSpPr>
          <p:nvPr>
            <p:ph type="title"/>
          </p:nvPr>
        </p:nvSpPr>
        <p:spPr/>
        <p:txBody>
          <a:bodyPr>
            <a:normAutofit/>
          </a:bodyPr>
          <a:lstStyle/>
          <a:p>
            <a:r>
              <a:rPr lang="nb-NO" sz="4000" dirty="0">
                <a:latin typeface="Times New Roman" panose="02020603050405020304" pitchFamily="18" charset="0"/>
                <a:cs typeface="Times New Roman" panose="02020603050405020304" pitchFamily="18" charset="0"/>
              </a:rPr>
              <a:t>Modell for utforsking av verket</a:t>
            </a:r>
          </a:p>
        </p:txBody>
      </p:sp>
      <p:sp>
        <p:nvSpPr>
          <p:cNvPr id="3" name="Plassholder for innhold 2">
            <a:extLst>
              <a:ext uri="{FF2B5EF4-FFF2-40B4-BE49-F238E27FC236}">
                <a16:creationId xmlns:a16="http://schemas.microsoft.com/office/drawing/2014/main" id="{B3913A91-8ADE-4F2F-A972-3FA5725EF2EB}"/>
              </a:ext>
            </a:extLst>
          </p:cNvPr>
          <p:cNvSpPr>
            <a:spLocks noGrp="1"/>
          </p:cNvSpPr>
          <p:nvPr>
            <p:ph idx="1"/>
          </p:nvPr>
        </p:nvSpPr>
        <p:spPr/>
        <p:txBody>
          <a:bodyPr>
            <a:normAutofit/>
          </a:bodyPr>
          <a:lstStyle/>
          <a:p>
            <a:pPr marL="0" lvl="0" indent="0">
              <a:buNone/>
            </a:pPr>
            <a:r>
              <a:rPr lang="nb-NO" i="1" dirty="0">
                <a:latin typeface="Times New Roman" panose="02020603050405020304" pitchFamily="18" charset="0"/>
                <a:cs typeface="Times New Roman" panose="02020603050405020304" pitchFamily="18" charset="0"/>
              </a:rPr>
              <a:t>L: Hva kan være grunner til at familien nå åpner døren til Gregors rom på kveldene? Og hva er det han ser og hører der ute i stua?</a:t>
            </a:r>
          </a:p>
          <a:p>
            <a:pPr marL="0" lvl="0" indent="0">
              <a:buNone/>
            </a:pPr>
            <a:endParaRPr lang="nb-NO" dirty="0">
              <a:latin typeface="Times New Roman" panose="02020603050405020304" pitchFamily="18" charset="0"/>
              <a:cs typeface="Times New Roman" panose="02020603050405020304" pitchFamily="18" charset="0"/>
            </a:endParaRPr>
          </a:p>
          <a:p>
            <a:pPr marL="0" indent="0">
              <a:buNone/>
            </a:pPr>
            <a:r>
              <a:rPr lang="nb-NO" dirty="0">
                <a:latin typeface="Times New Roman" panose="02020603050405020304" pitchFamily="18" charset="0"/>
                <a:cs typeface="Times New Roman" panose="02020603050405020304" pitchFamily="18" charset="0"/>
              </a:rPr>
              <a:t>E1: Vi hadde to teorier: den første var: kanskje de ville inkludere ham. Men vi mener mest at de tester menneskeligheten hans, siden Grete sier på slutten at han ville tenkt på deres ulykke og gått ut hvis han hadde vært menneskelig. Kanskje de håpet på det.</a:t>
            </a:r>
          </a:p>
          <a:p>
            <a:pPr marL="0" indent="0">
              <a:buNone/>
            </a:pPr>
            <a:r>
              <a:rPr lang="nb-NO" dirty="0">
                <a:latin typeface="Times New Roman" panose="02020603050405020304" pitchFamily="18" charset="0"/>
                <a:cs typeface="Times New Roman" panose="02020603050405020304" pitchFamily="18" charset="0"/>
              </a:rPr>
              <a:t>E2: Jeg vet ikke helt, men kan vi se døren som metafor? Når den er lukket, er alt håp ute. Så lenge den står åpen, er det fortsatt en mulighet for at han er menneskelig. Men det passer jo med det de andre sa. </a:t>
            </a:r>
          </a:p>
          <a:p>
            <a:pPr marL="0" indent="0">
              <a:buNone/>
            </a:pPr>
            <a:endParaRPr lang="nb-N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53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F6871E-2DF1-4FB2-8253-31848271E53D}"/>
              </a:ext>
            </a:extLst>
          </p:cNvPr>
          <p:cNvSpPr>
            <a:spLocks noGrp="1"/>
          </p:cNvSpPr>
          <p:nvPr>
            <p:ph type="title"/>
          </p:nvPr>
        </p:nvSpPr>
        <p:spPr/>
        <p:txBody>
          <a:bodyPr/>
          <a:lstStyle/>
          <a:p>
            <a:r>
              <a:rPr lang="nb-NO" dirty="0">
                <a:latin typeface="Times New Roman" panose="02020603050405020304" pitchFamily="18" charset="0"/>
                <a:cs typeface="Times New Roman" panose="02020603050405020304" pitchFamily="18" charset="0"/>
              </a:rPr>
              <a:t>Modell for kobling mellom verket og elevens kontekst</a:t>
            </a:r>
          </a:p>
        </p:txBody>
      </p:sp>
      <p:sp>
        <p:nvSpPr>
          <p:cNvPr id="3" name="Plassholder for innhold 2">
            <a:extLst>
              <a:ext uri="{FF2B5EF4-FFF2-40B4-BE49-F238E27FC236}">
                <a16:creationId xmlns:a16="http://schemas.microsoft.com/office/drawing/2014/main" id="{64E27C65-3F67-4655-BFB1-3D675E79EEE7}"/>
              </a:ext>
            </a:extLst>
          </p:cNvPr>
          <p:cNvSpPr>
            <a:spLocks noGrp="1"/>
          </p:cNvSpPr>
          <p:nvPr>
            <p:ph idx="1"/>
          </p:nvPr>
        </p:nvSpPr>
        <p:spPr/>
        <p:txBody>
          <a:bodyPr>
            <a:normAutofit fontScale="92500"/>
          </a:bodyPr>
          <a:lstStyle/>
          <a:p>
            <a:pPr marL="0" lvl="0" indent="0">
              <a:buNone/>
            </a:pPr>
            <a:r>
              <a:rPr lang="nb-NO" i="1" dirty="0">
                <a:latin typeface="Times New Roman" panose="02020603050405020304" pitchFamily="18" charset="0"/>
                <a:cs typeface="Times New Roman" panose="02020603050405020304" pitchFamily="18" charset="0"/>
              </a:rPr>
              <a:t>L: Hvordan forstår dere uttrykket «familiepliktens bud» som herr Samsa snakker om? Opplever dere at familie forplikter på liknende måter?</a:t>
            </a:r>
          </a:p>
          <a:p>
            <a:pPr marL="0" lvl="0" indent="0">
              <a:buNone/>
            </a:pPr>
            <a:r>
              <a:rPr lang="nb-NO" dirty="0">
                <a:latin typeface="Times New Roman" panose="02020603050405020304" pitchFamily="18" charset="0"/>
                <a:cs typeface="Times New Roman" panose="02020603050405020304" pitchFamily="18" charset="0"/>
              </a:rPr>
              <a:t>E1: Det er liksom å være en familie. Man skal godta hverandre som man er, og være glad i hverandre uansett. Plikt å være der for hverandre. </a:t>
            </a:r>
          </a:p>
          <a:p>
            <a:pPr marL="0" lvl="0" indent="0">
              <a:buNone/>
            </a:pPr>
            <a:r>
              <a:rPr lang="nb-NO" dirty="0">
                <a:latin typeface="Times New Roman" panose="02020603050405020304" pitchFamily="18" charset="0"/>
                <a:cs typeface="Times New Roman" panose="02020603050405020304" pitchFamily="18" charset="0"/>
              </a:rPr>
              <a:t>E2: Det også en plikt å holde Gregor skjult for omverdenen, på en måte. For at de skal holde seg selv oppe. Det er et slit. </a:t>
            </a:r>
          </a:p>
          <a:p>
            <a:pPr marL="0" lvl="0" indent="0">
              <a:buNone/>
            </a:pPr>
            <a:r>
              <a:rPr lang="nb-NO" dirty="0">
                <a:latin typeface="Times New Roman" panose="02020603050405020304" pitchFamily="18" charset="0"/>
                <a:cs typeface="Times New Roman" panose="02020603050405020304" pitchFamily="18" charset="0"/>
              </a:rPr>
              <a:t>E3: Vi kan jo tenke på Gregor som en byrde for familien, som et veldig sykt familiemedlem som man blir utslitt av å ta vare på. Men man må.</a:t>
            </a:r>
          </a:p>
          <a:p>
            <a:pPr marL="0" indent="0">
              <a:buNone/>
            </a:pPr>
            <a:r>
              <a:rPr lang="nb-NO" dirty="0">
                <a:latin typeface="Times New Roman" panose="02020603050405020304" pitchFamily="18" charset="0"/>
                <a:cs typeface="Times New Roman" panose="02020603050405020304" pitchFamily="18" charset="0"/>
              </a:rPr>
              <a:t>E4: Det var jo noe med plikt i </a:t>
            </a:r>
            <a:r>
              <a:rPr lang="nb-NO" i="1" dirty="0">
                <a:latin typeface="Times New Roman" panose="02020603050405020304" pitchFamily="18" charset="0"/>
                <a:cs typeface="Times New Roman" panose="02020603050405020304" pitchFamily="18" charset="0"/>
              </a:rPr>
              <a:t>Antigone </a:t>
            </a:r>
            <a:r>
              <a:rPr lang="nb-NO" dirty="0">
                <a:latin typeface="Times New Roman" panose="02020603050405020304" pitchFamily="18" charset="0"/>
                <a:cs typeface="Times New Roman" panose="02020603050405020304" pitchFamily="18" charset="0"/>
              </a:rPr>
              <a:t>også. Det var plikten hennes mot broren å begrave ham selv om det ikke var lov. Og mot gudenes lov.  </a:t>
            </a:r>
          </a:p>
          <a:p>
            <a:endParaRPr lang="nb-N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1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C2A313-DC04-4034-A67A-AA694738DC1A}"/>
              </a:ext>
            </a:extLst>
          </p:cNvPr>
          <p:cNvSpPr>
            <a:spLocks noGrp="1"/>
          </p:cNvSpPr>
          <p:nvPr>
            <p:ph type="title"/>
          </p:nvPr>
        </p:nvSpPr>
        <p:spPr/>
        <p:txBody>
          <a:bodyPr/>
          <a:lstStyle/>
          <a:p>
            <a:r>
              <a:rPr lang="nb-NO" dirty="0">
                <a:latin typeface="Times New Roman" panose="02020603050405020304" pitchFamily="18" charset="0"/>
                <a:cs typeface="Times New Roman" panose="02020603050405020304" pitchFamily="18" charset="0"/>
              </a:rPr>
              <a:t>Modell for engasjement og undring</a:t>
            </a:r>
          </a:p>
        </p:txBody>
      </p:sp>
      <p:sp>
        <p:nvSpPr>
          <p:cNvPr id="3" name="Plassholder for innhold 2">
            <a:extLst>
              <a:ext uri="{FF2B5EF4-FFF2-40B4-BE49-F238E27FC236}">
                <a16:creationId xmlns:a16="http://schemas.microsoft.com/office/drawing/2014/main" id="{BBFC69C6-46E5-4373-9254-82CB57045B8A}"/>
              </a:ext>
            </a:extLst>
          </p:cNvPr>
          <p:cNvSpPr>
            <a:spLocks noGrp="1"/>
          </p:cNvSpPr>
          <p:nvPr>
            <p:ph idx="1"/>
          </p:nvPr>
        </p:nvSpPr>
        <p:spPr/>
        <p:txBody>
          <a:bodyPr>
            <a:normAutofit lnSpcReduction="10000"/>
          </a:bodyPr>
          <a:lstStyle/>
          <a:p>
            <a:pPr marL="0" lvl="0" indent="0">
              <a:buNone/>
            </a:pPr>
            <a:r>
              <a:rPr lang="nb-NO" i="1" dirty="0">
                <a:latin typeface="Times New Roman" panose="02020603050405020304" pitchFamily="18" charset="0"/>
                <a:cs typeface="Times New Roman" panose="02020603050405020304" pitchFamily="18" charset="0"/>
              </a:rPr>
              <a:t>L: Læreren lurer på hvorfor den gamle skurekonas holdning til Gregor skiller seg fra familiens. -Kan dere hjelpe meg? Hun virker jo helt merkelig. </a:t>
            </a:r>
          </a:p>
          <a:p>
            <a:pPr marL="0" indent="0">
              <a:buNone/>
            </a:pPr>
            <a:r>
              <a:rPr lang="nb-NO" dirty="0">
                <a:latin typeface="Times New Roman" panose="02020603050405020304" pitchFamily="18" charset="0"/>
                <a:cs typeface="Times New Roman" panose="02020603050405020304" pitchFamily="18" charset="0"/>
              </a:rPr>
              <a:t>E1:Vaskekona er lavere sosial klasse. Siden Gregors familie har midler til å leie inn henne, er de av høy sosial klasse. Hun jobber kanskje hos flere, og har sett liknende ting , derfor reagerer hun ikke så sterkt som familien, som ikke har opplevd dette før. -Gregor er bare enda en av mange som har gått med til </a:t>
            </a:r>
            <a:r>
              <a:rPr lang="nb-NO" dirty="0" err="1">
                <a:latin typeface="Times New Roman" panose="02020603050405020304" pitchFamily="18" charset="0"/>
                <a:cs typeface="Times New Roman" panose="02020603050405020304" pitchFamily="18" charset="0"/>
              </a:rPr>
              <a:t>arbeidsnarkomani</a:t>
            </a:r>
            <a:r>
              <a:rPr lang="nb-NO" dirty="0">
                <a:latin typeface="Times New Roman" panose="02020603050405020304" pitchFamily="18" charset="0"/>
                <a:cs typeface="Times New Roman" panose="02020603050405020304" pitchFamily="18" charset="0"/>
              </a:rPr>
              <a:t>. Vaskekona ser på dette som en jobb, og er ikke emosjonelt tilknyttet.  </a:t>
            </a:r>
          </a:p>
          <a:p>
            <a:pPr marL="0" indent="0">
              <a:buNone/>
            </a:pPr>
            <a:r>
              <a:rPr lang="nb-NO" dirty="0">
                <a:latin typeface="Times New Roman" panose="02020603050405020304" pitchFamily="18" charset="0"/>
                <a:cs typeface="Times New Roman" panose="02020603050405020304" pitchFamily="18" charset="0"/>
              </a:rPr>
              <a:t>E2: Ja, hvis de har høy sosial status blir det verre å vise verden hvordan de egentlig har det. Som med fasaden i </a:t>
            </a:r>
            <a:r>
              <a:rPr lang="nb-NO" i="1" dirty="0">
                <a:latin typeface="Times New Roman" panose="02020603050405020304" pitchFamily="18" charset="0"/>
                <a:cs typeface="Times New Roman" panose="02020603050405020304" pitchFamily="18" charset="0"/>
              </a:rPr>
              <a:t>Et dukkehjem.</a:t>
            </a:r>
            <a:endParaRPr lang="nb-NO" dirty="0">
              <a:latin typeface="Times New Roman" panose="02020603050405020304" pitchFamily="18"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00696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Relatert bilde">
            <a:extLst>
              <a:ext uri="{FF2B5EF4-FFF2-40B4-BE49-F238E27FC236}">
                <a16:creationId xmlns:a16="http://schemas.microsoft.com/office/drawing/2014/main" id="{07FBBCAA-EF49-4E80-BC4E-BF387ED52EE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333"/>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a:extLst>
              <a:ext uri="{FF2B5EF4-FFF2-40B4-BE49-F238E27FC236}">
                <a16:creationId xmlns:a16="http://schemas.microsoft.com/office/drawing/2014/main" id="{E31189AC-6341-4168-892D-322CA9C3DAF3}"/>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latin typeface="Times New Roman" panose="02020603050405020304" pitchFamily="18" charset="0"/>
                <a:cs typeface="Times New Roman" panose="02020603050405020304" pitchFamily="18" charset="0"/>
              </a:rPr>
              <a:t>Om </a:t>
            </a:r>
            <a:r>
              <a:rPr lang="en-US" sz="3600" dirty="0" err="1">
                <a:latin typeface="Times New Roman" panose="02020603050405020304" pitchFamily="18" charset="0"/>
                <a:cs typeface="Times New Roman" panose="02020603050405020304" pitchFamily="18" charset="0"/>
              </a:rPr>
              <a:t>forvandling</a:t>
            </a:r>
            <a:endParaRPr lang="en-US" sz="3600" dirty="0">
              <a:latin typeface="Times New Roman" panose="02020603050405020304" pitchFamily="18"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51143DDD-0FD8-4E10-887B-72A058761251}"/>
              </a:ext>
            </a:extLst>
          </p:cNvPr>
          <p:cNvSpPr>
            <a:spLocks noGrp="1"/>
          </p:cNvSpPr>
          <p:nvPr>
            <p:ph sz="half" idx="1"/>
          </p:nvPr>
        </p:nvSpPr>
        <p:spPr>
          <a:xfrm>
            <a:off x="525516" y="3417573"/>
            <a:ext cx="4593021" cy="2619839"/>
          </a:xfrm>
        </p:spPr>
        <p:txBody>
          <a:bodyPr vert="horz" lIns="91440" tIns="45720" rIns="91440" bIns="45720" rtlCol="0" anchor="ctr">
            <a:normAutofit fontScale="92500" lnSpcReduction="20000"/>
          </a:bodyPr>
          <a:lstStyle/>
          <a:p>
            <a:pPr marL="0" indent="0">
              <a:buNone/>
            </a:pPr>
            <a:r>
              <a:rPr lang="nb-NO" i="1" dirty="0">
                <a:latin typeface="Times New Roman" panose="02020603050405020304" pitchFamily="18" charset="0"/>
                <a:cs typeface="Times New Roman" panose="02020603050405020304" pitchFamily="18" charset="0"/>
              </a:rPr>
              <a:t>Etter at Gregor er død, tar resten av familien en fridag, og reiser ut av byen. De virker optimistiske, og datteren reiser seg først når de er fremme og «strekker sin unge kropp». Hva har skjedd med Grete? Er det hun som er forvandlet, nå? </a:t>
            </a:r>
          </a:p>
          <a:p>
            <a:endParaRPr lang="en-US" sz="1800" dirty="0"/>
          </a:p>
        </p:txBody>
      </p:sp>
    </p:spTree>
    <p:extLst>
      <p:ext uri="{BB962C8B-B14F-4D97-AF65-F5344CB8AC3E}">
        <p14:creationId xmlns:p14="http://schemas.microsoft.com/office/powerpoint/2010/main" val="306019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5" name="Picture 2" descr="Relatert bilde">
            <a:extLst>
              <a:ext uri="{FF2B5EF4-FFF2-40B4-BE49-F238E27FC236}">
                <a16:creationId xmlns:a16="http://schemas.microsoft.com/office/drawing/2014/main" id="{2A7AF64E-3500-4A88-96B3-F21D99B46A7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3996" b="117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1428663-94A7-4B8A-A4F1-2B284CCEE10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Takk</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for meg!</a:t>
            </a:r>
          </a:p>
        </p:txBody>
      </p:sp>
      <p:cxnSp>
        <p:nvCxnSpPr>
          <p:cNvPr id="74" name="Straight Connector 7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0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7580D8-2EAD-491E-A77A-1873A957D714}"/>
              </a:ext>
            </a:extLst>
          </p:cNvPr>
          <p:cNvSpPr>
            <a:spLocks noGrp="1"/>
          </p:cNvSpPr>
          <p:nvPr>
            <p:ph type="title"/>
          </p:nvPr>
        </p:nvSpPr>
        <p:spPr/>
        <p:txBody>
          <a:bodyPr/>
          <a:lstStyle/>
          <a:p>
            <a:r>
              <a:rPr lang="nb-NO" dirty="0">
                <a:latin typeface="Times New Roman" panose="02020603050405020304" pitchFamily="18" charset="0"/>
                <a:cs typeface="Times New Roman" panose="02020603050405020304" pitchFamily="18" charset="0"/>
              </a:rPr>
              <a:t>Litteratur</a:t>
            </a:r>
          </a:p>
        </p:txBody>
      </p:sp>
      <p:sp>
        <p:nvSpPr>
          <p:cNvPr id="3" name="Plassholder for innhold 2">
            <a:extLst>
              <a:ext uri="{FF2B5EF4-FFF2-40B4-BE49-F238E27FC236}">
                <a16:creationId xmlns:a16="http://schemas.microsoft.com/office/drawing/2014/main" id="{69288103-35BD-4E85-9D9D-D5D4D93A885A}"/>
              </a:ext>
            </a:extLst>
          </p:cNvPr>
          <p:cNvSpPr>
            <a:spLocks noGrp="1"/>
          </p:cNvSpPr>
          <p:nvPr>
            <p:ph idx="1"/>
          </p:nvPr>
        </p:nvSpPr>
        <p:spPr/>
        <p:txBody>
          <a:bodyPr>
            <a:normAutofit fontScale="47500" lnSpcReduction="20000"/>
          </a:bodyPr>
          <a:lstStyle/>
          <a:p>
            <a:pPr marL="0" indent="0">
              <a:buNone/>
            </a:pPr>
            <a:r>
              <a:rPr lang="nb-NO" sz="2900" dirty="0">
                <a:latin typeface="Times New Roman" panose="02020603050405020304" pitchFamily="18" charset="0"/>
                <a:cs typeface="Times New Roman" panose="02020603050405020304" pitchFamily="18" charset="0"/>
              </a:rPr>
              <a:t>Andersson-Bakken, E. (2015). «Når åpne spørsmål ikke er åpne. Hva karakteriserer </a:t>
            </a:r>
            <a:r>
              <a:rPr lang="nb-NO" sz="2900" dirty="0" err="1">
                <a:latin typeface="Times New Roman" panose="02020603050405020304" pitchFamily="18" charset="0"/>
                <a:cs typeface="Times New Roman" panose="02020603050405020304" pitchFamily="18" charset="0"/>
              </a:rPr>
              <a:t>lærerspørsmål</a:t>
            </a:r>
            <a:r>
              <a:rPr lang="nb-NO" sz="2900" dirty="0">
                <a:latin typeface="Times New Roman" panose="02020603050405020304" pitchFamily="18" charset="0"/>
                <a:cs typeface="Times New Roman" panose="02020603050405020304" pitchFamily="18" charset="0"/>
              </a:rPr>
              <a:t> i en litterær samtale?» I </a:t>
            </a:r>
            <a:r>
              <a:rPr lang="nb-NO" sz="2900" i="1" dirty="0">
                <a:latin typeface="Times New Roman" panose="02020603050405020304" pitchFamily="18" charset="0"/>
                <a:cs typeface="Times New Roman" panose="02020603050405020304" pitchFamily="18" charset="0"/>
              </a:rPr>
              <a:t>Nordic Studies in </a:t>
            </a:r>
            <a:r>
              <a:rPr lang="nb-NO" sz="2900" i="1" dirty="0" err="1">
                <a:latin typeface="Times New Roman" panose="02020603050405020304" pitchFamily="18" charset="0"/>
                <a:cs typeface="Times New Roman" panose="02020603050405020304" pitchFamily="18" charset="0"/>
              </a:rPr>
              <a:t>Education</a:t>
            </a:r>
            <a:r>
              <a:rPr lang="nb-NO" sz="2900" i="1" dirty="0">
                <a:latin typeface="Times New Roman" panose="02020603050405020304" pitchFamily="18" charset="0"/>
                <a:cs typeface="Times New Roman" panose="02020603050405020304" pitchFamily="18" charset="0"/>
              </a:rPr>
              <a:t>, </a:t>
            </a:r>
            <a:r>
              <a:rPr lang="nb-NO" sz="2900" dirty="0">
                <a:latin typeface="Times New Roman" panose="02020603050405020304" pitchFamily="18" charset="0"/>
                <a:cs typeface="Times New Roman" panose="02020603050405020304" pitchFamily="18" charset="0"/>
              </a:rPr>
              <a:t>Vol. 35, 3-4-2015</a:t>
            </a:r>
          </a:p>
          <a:p>
            <a:pPr marL="0" indent="0">
              <a:buNone/>
            </a:pPr>
            <a:r>
              <a:rPr lang="nb-NO" sz="2900" dirty="0" err="1">
                <a:latin typeface="Times New Roman" panose="02020603050405020304" pitchFamily="18" charset="0"/>
                <a:cs typeface="Times New Roman" panose="02020603050405020304" pitchFamily="18" charset="0"/>
              </a:rPr>
              <a:t>Felski</a:t>
            </a:r>
            <a:r>
              <a:rPr lang="nb-NO" sz="2900" dirty="0">
                <a:latin typeface="Times New Roman" panose="02020603050405020304" pitchFamily="18" charset="0"/>
                <a:cs typeface="Times New Roman" panose="02020603050405020304" pitchFamily="18" charset="0"/>
              </a:rPr>
              <a:t>, R. (2015). </a:t>
            </a:r>
            <a:r>
              <a:rPr lang="nb-NO" sz="2900" i="1" dirty="0">
                <a:latin typeface="Times New Roman" panose="02020603050405020304" pitchFamily="18" charset="0"/>
                <a:cs typeface="Times New Roman" panose="02020603050405020304" pitchFamily="18" charset="0"/>
              </a:rPr>
              <a:t>The Limits </a:t>
            </a:r>
            <a:r>
              <a:rPr lang="nb-NO" sz="2900" i="1" dirty="0" err="1">
                <a:latin typeface="Times New Roman" panose="02020603050405020304" pitchFamily="18" charset="0"/>
                <a:cs typeface="Times New Roman" panose="02020603050405020304" pitchFamily="18" charset="0"/>
              </a:rPr>
              <a:t>of</a:t>
            </a:r>
            <a:r>
              <a:rPr lang="nb-NO" sz="2900" i="1" dirty="0">
                <a:latin typeface="Times New Roman" panose="02020603050405020304" pitchFamily="18" charset="0"/>
                <a:cs typeface="Times New Roman" panose="02020603050405020304" pitchFamily="18" charset="0"/>
              </a:rPr>
              <a:t> </a:t>
            </a:r>
            <a:r>
              <a:rPr lang="nb-NO" sz="2900" i="1" dirty="0" err="1">
                <a:latin typeface="Times New Roman" panose="02020603050405020304" pitchFamily="18" charset="0"/>
                <a:cs typeface="Times New Roman" panose="02020603050405020304" pitchFamily="18" charset="0"/>
              </a:rPr>
              <a:t>Critique</a:t>
            </a:r>
            <a:r>
              <a:rPr lang="nb-NO" sz="2900" i="1" dirty="0">
                <a:latin typeface="Times New Roman" panose="02020603050405020304" pitchFamily="18" charset="0"/>
                <a:cs typeface="Times New Roman" panose="02020603050405020304" pitchFamily="18" charset="0"/>
              </a:rPr>
              <a:t> </a:t>
            </a:r>
            <a:r>
              <a:rPr lang="nb-NO" sz="2900" dirty="0">
                <a:latin typeface="Times New Roman" panose="02020603050405020304" pitchFamily="18" charset="0"/>
                <a:cs typeface="Times New Roman" panose="02020603050405020304" pitchFamily="18" charset="0"/>
              </a:rPr>
              <a:t>Chicago/London: The </a:t>
            </a:r>
            <a:r>
              <a:rPr lang="nb-NO" sz="2900" dirty="0" err="1">
                <a:latin typeface="Times New Roman" panose="02020603050405020304" pitchFamily="18" charset="0"/>
                <a:cs typeface="Times New Roman" panose="02020603050405020304" pitchFamily="18" charset="0"/>
              </a:rPr>
              <a:t>University</a:t>
            </a:r>
            <a:r>
              <a:rPr lang="nb-NO" sz="2900" dirty="0">
                <a:latin typeface="Times New Roman" panose="02020603050405020304" pitchFamily="18" charset="0"/>
                <a:cs typeface="Times New Roman" panose="02020603050405020304" pitchFamily="18" charset="0"/>
              </a:rPr>
              <a:t> </a:t>
            </a:r>
            <a:r>
              <a:rPr lang="nb-NO" sz="2900" dirty="0" err="1">
                <a:latin typeface="Times New Roman" panose="02020603050405020304" pitchFamily="18" charset="0"/>
                <a:cs typeface="Times New Roman" panose="02020603050405020304" pitchFamily="18" charset="0"/>
              </a:rPr>
              <a:t>of</a:t>
            </a:r>
            <a:r>
              <a:rPr lang="nb-NO" sz="2900" dirty="0">
                <a:latin typeface="Times New Roman" panose="02020603050405020304" pitchFamily="18" charset="0"/>
                <a:cs typeface="Times New Roman" panose="02020603050405020304" pitchFamily="18" charset="0"/>
              </a:rPr>
              <a:t> Chicago Press</a:t>
            </a:r>
          </a:p>
          <a:p>
            <a:pPr marL="0" indent="0">
              <a:buNone/>
            </a:pPr>
            <a:r>
              <a:rPr lang="nb-NO" sz="2900" dirty="0" err="1">
                <a:latin typeface="Times New Roman" panose="02020603050405020304" pitchFamily="18" charset="0"/>
                <a:cs typeface="Times New Roman" panose="02020603050405020304" pitchFamily="18" charset="0"/>
              </a:rPr>
              <a:t>Gourvennec</a:t>
            </a:r>
            <a:r>
              <a:rPr lang="nb-NO" sz="2900" dirty="0">
                <a:latin typeface="Times New Roman" panose="02020603050405020304" pitchFamily="18" charset="0"/>
                <a:cs typeface="Times New Roman" panose="02020603050405020304" pitchFamily="18" charset="0"/>
              </a:rPr>
              <a:t>, A. F., Michelsen, P. A., </a:t>
            </a:r>
            <a:r>
              <a:rPr lang="nb-NO" sz="2900" dirty="0" err="1">
                <a:latin typeface="Times New Roman" panose="02020603050405020304" pitchFamily="18" charset="0"/>
                <a:cs typeface="Times New Roman" panose="02020603050405020304" pitchFamily="18" charset="0"/>
              </a:rPr>
              <a:t>Skaftun</a:t>
            </a:r>
            <a:r>
              <a:rPr lang="nb-NO" sz="2900" dirty="0">
                <a:latin typeface="Times New Roman" panose="02020603050405020304" pitchFamily="18" charset="0"/>
                <a:cs typeface="Times New Roman" panose="02020603050405020304" pitchFamily="18" charset="0"/>
              </a:rPr>
              <a:t>, A. &amp; Sønneland, M. (2018). «Samtalen som representasjon av teksten». I: Simonhjell, N. og Jager, B.: </a:t>
            </a:r>
            <a:r>
              <a:rPr lang="nb-NO" sz="2900" i="1" dirty="0">
                <a:latin typeface="Times New Roman" panose="02020603050405020304" pitchFamily="18" charset="0"/>
                <a:cs typeface="Times New Roman" panose="02020603050405020304" pitchFamily="18" charset="0"/>
              </a:rPr>
              <a:t>Norsk litterær årbok. </a:t>
            </a:r>
            <a:r>
              <a:rPr lang="nb-NO" sz="2900" dirty="0">
                <a:latin typeface="Times New Roman" panose="02020603050405020304" pitchFamily="18" charset="0"/>
                <a:cs typeface="Times New Roman" panose="02020603050405020304" pitchFamily="18" charset="0"/>
              </a:rPr>
              <a:t>Oslo: Det Norske Samlaget</a:t>
            </a:r>
          </a:p>
          <a:p>
            <a:pPr marL="0" indent="0">
              <a:buNone/>
            </a:pPr>
            <a:r>
              <a:rPr lang="nb-NO" sz="2900" dirty="0">
                <a:latin typeface="Times New Roman" panose="02020603050405020304" pitchFamily="18" charset="0"/>
                <a:cs typeface="Times New Roman" panose="02020603050405020304" pitchFamily="18" charset="0"/>
              </a:rPr>
              <a:t>Hagen, E.B. (2004). Kvalitet. I: </a:t>
            </a:r>
            <a:r>
              <a:rPr lang="nb-NO" sz="2900" i="1" dirty="0">
                <a:latin typeface="Times New Roman" panose="02020603050405020304" pitchFamily="18" charset="0"/>
                <a:cs typeface="Times New Roman" panose="02020603050405020304" pitchFamily="18" charset="0"/>
              </a:rPr>
              <a:t>Litteraturkritikk. </a:t>
            </a:r>
            <a:r>
              <a:rPr lang="nb-NO" sz="2900" dirty="0">
                <a:latin typeface="Times New Roman" panose="02020603050405020304" pitchFamily="18" charset="0"/>
                <a:cs typeface="Times New Roman" panose="02020603050405020304" pitchFamily="18" charset="0"/>
              </a:rPr>
              <a:t>Oslo: Universitetsforlaget</a:t>
            </a:r>
          </a:p>
          <a:p>
            <a:pPr marL="0" indent="0">
              <a:buNone/>
            </a:pPr>
            <a:r>
              <a:rPr lang="nb-NO" sz="2900" dirty="0">
                <a:latin typeface="Times New Roman" panose="02020603050405020304" pitchFamily="18" charset="0"/>
                <a:cs typeface="Times New Roman" panose="02020603050405020304" pitchFamily="18" charset="0"/>
              </a:rPr>
              <a:t>Kafka, F. (1995 [1915]). «Forvandlingen», i </a:t>
            </a:r>
            <a:r>
              <a:rPr lang="nb-NO" sz="2900" i="1" dirty="0">
                <a:latin typeface="Times New Roman" panose="02020603050405020304" pitchFamily="18" charset="0"/>
                <a:cs typeface="Times New Roman" panose="02020603050405020304" pitchFamily="18" charset="0"/>
              </a:rPr>
              <a:t>Fortellinger og annen prosa. </a:t>
            </a:r>
            <a:r>
              <a:rPr lang="nb-NO" sz="2900" dirty="0">
                <a:latin typeface="Times New Roman" panose="02020603050405020304" pitchFamily="18" charset="0"/>
                <a:cs typeface="Times New Roman" panose="02020603050405020304" pitchFamily="18" charset="0"/>
              </a:rPr>
              <a:t>Oslo: Gyldendal norsk forlag</a:t>
            </a:r>
          </a:p>
          <a:p>
            <a:pPr marL="0" indent="0">
              <a:buNone/>
            </a:pPr>
            <a:r>
              <a:rPr lang="nb-NO" sz="2900" dirty="0">
                <a:latin typeface="Times New Roman" panose="02020603050405020304" pitchFamily="18" charset="0"/>
                <a:cs typeface="Times New Roman" panose="02020603050405020304" pitchFamily="18" charset="0"/>
              </a:rPr>
              <a:t>Kafka, F. (2006 [1915]). «Forvandlinga», i </a:t>
            </a:r>
            <a:r>
              <a:rPr lang="nb-NO" sz="2900" i="1" dirty="0">
                <a:latin typeface="Times New Roman" panose="02020603050405020304" pitchFamily="18" charset="0"/>
                <a:cs typeface="Times New Roman" panose="02020603050405020304" pitchFamily="18" charset="0"/>
              </a:rPr>
              <a:t>Forvandlinga og andre </a:t>
            </a:r>
            <a:r>
              <a:rPr lang="nb-NO" sz="2900" i="1" dirty="0" err="1">
                <a:latin typeface="Times New Roman" panose="02020603050405020304" pitchFamily="18" charset="0"/>
                <a:cs typeface="Times New Roman" panose="02020603050405020304" pitchFamily="18" charset="0"/>
              </a:rPr>
              <a:t>Forteljingar</a:t>
            </a:r>
            <a:r>
              <a:rPr lang="nb-NO" sz="2900" i="1" dirty="0">
                <a:latin typeface="Times New Roman" panose="02020603050405020304" pitchFamily="18" charset="0"/>
                <a:cs typeface="Times New Roman" panose="02020603050405020304" pitchFamily="18" charset="0"/>
              </a:rPr>
              <a:t>. </a:t>
            </a:r>
            <a:r>
              <a:rPr lang="nb-NO" sz="2900" dirty="0">
                <a:latin typeface="Times New Roman" panose="02020603050405020304" pitchFamily="18" charset="0"/>
                <a:cs typeface="Times New Roman" panose="02020603050405020304" pitchFamily="18" charset="0"/>
              </a:rPr>
              <a:t>Skald</a:t>
            </a:r>
          </a:p>
          <a:p>
            <a:pPr marL="0" indent="0">
              <a:buNone/>
            </a:pPr>
            <a:r>
              <a:rPr lang="nb-NO" sz="2900" dirty="0">
                <a:latin typeface="Times New Roman" panose="02020603050405020304" pitchFamily="18" charset="0"/>
                <a:cs typeface="Times New Roman" panose="02020603050405020304" pitchFamily="18" charset="0"/>
              </a:rPr>
              <a:t>Kittang, Atle (2008). Litterær kanonisering. I: Kampevold Larsen, J. og Sæterbakken, S. (red.): </a:t>
            </a:r>
            <a:r>
              <a:rPr lang="nb-NO" sz="2900" i="1" dirty="0">
                <a:latin typeface="Times New Roman" panose="02020603050405020304" pitchFamily="18" charset="0"/>
                <a:cs typeface="Times New Roman" panose="02020603050405020304" pitchFamily="18" charset="0"/>
              </a:rPr>
              <a:t>Norsk litterær kanon </a:t>
            </a:r>
            <a:r>
              <a:rPr lang="nb-NO" sz="2900" dirty="0">
                <a:latin typeface="Times New Roman" panose="02020603050405020304" pitchFamily="18" charset="0"/>
                <a:cs typeface="Times New Roman" panose="02020603050405020304" pitchFamily="18" charset="0"/>
              </a:rPr>
              <a:t>Oslo: Cappelen Damm</a:t>
            </a:r>
          </a:p>
          <a:p>
            <a:pPr marL="0" indent="0">
              <a:buNone/>
            </a:pPr>
            <a:r>
              <a:rPr lang="nb-NO" sz="2900" dirty="0">
                <a:latin typeface="Times New Roman" panose="02020603050405020304" pitchFamily="18" charset="0"/>
                <a:cs typeface="Times New Roman" panose="02020603050405020304" pitchFamily="18" charset="0"/>
              </a:rPr>
              <a:t>Langer, J. (2011). </a:t>
            </a:r>
            <a:r>
              <a:rPr lang="nb-NO" sz="2900" i="1" dirty="0" err="1">
                <a:latin typeface="Times New Roman" panose="02020603050405020304" pitchFamily="18" charset="0"/>
                <a:cs typeface="Times New Roman" panose="02020603050405020304" pitchFamily="18" charset="0"/>
              </a:rPr>
              <a:t>Envisioning</a:t>
            </a:r>
            <a:r>
              <a:rPr lang="nb-NO" sz="2900" i="1" dirty="0">
                <a:latin typeface="Times New Roman" panose="02020603050405020304" pitchFamily="18" charset="0"/>
                <a:cs typeface="Times New Roman" panose="02020603050405020304" pitchFamily="18" charset="0"/>
              </a:rPr>
              <a:t> </a:t>
            </a:r>
            <a:r>
              <a:rPr lang="nb-NO" sz="2900" i="1" dirty="0" err="1">
                <a:latin typeface="Times New Roman" panose="02020603050405020304" pitchFamily="18" charset="0"/>
                <a:cs typeface="Times New Roman" panose="02020603050405020304" pitchFamily="18" charset="0"/>
              </a:rPr>
              <a:t>Literature</a:t>
            </a:r>
            <a:r>
              <a:rPr lang="nb-NO" sz="2900" i="1" dirty="0">
                <a:latin typeface="Times New Roman" panose="02020603050405020304" pitchFamily="18" charset="0"/>
                <a:cs typeface="Times New Roman" panose="02020603050405020304" pitchFamily="18" charset="0"/>
              </a:rPr>
              <a:t>. </a:t>
            </a:r>
            <a:r>
              <a:rPr lang="nb-NO" sz="2900" i="1" dirty="0" err="1">
                <a:latin typeface="Times New Roman" panose="02020603050405020304" pitchFamily="18" charset="0"/>
                <a:cs typeface="Times New Roman" panose="02020603050405020304" pitchFamily="18" charset="0"/>
              </a:rPr>
              <a:t>Literary</a:t>
            </a:r>
            <a:r>
              <a:rPr lang="nb-NO" sz="2900" i="1" dirty="0">
                <a:latin typeface="Times New Roman" panose="02020603050405020304" pitchFamily="18" charset="0"/>
                <a:cs typeface="Times New Roman" panose="02020603050405020304" pitchFamily="18" charset="0"/>
              </a:rPr>
              <a:t> </a:t>
            </a:r>
            <a:r>
              <a:rPr lang="nb-NO" sz="2900" i="1" dirty="0" err="1">
                <a:latin typeface="Times New Roman" panose="02020603050405020304" pitchFamily="18" charset="0"/>
                <a:cs typeface="Times New Roman" panose="02020603050405020304" pitchFamily="18" charset="0"/>
              </a:rPr>
              <a:t>Understanding</a:t>
            </a:r>
            <a:r>
              <a:rPr lang="nb-NO" sz="2900" i="1" dirty="0">
                <a:latin typeface="Times New Roman" panose="02020603050405020304" pitchFamily="18" charset="0"/>
                <a:cs typeface="Times New Roman" panose="02020603050405020304" pitchFamily="18" charset="0"/>
              </a:rPr>
              <a:t> and </a:t>
            </a:r>
            <a:r>
              <a:rPr lang="nb-NO" sz="2900" i="1" dirty="0" err="1">
                <a:latin typeface="Times New Roman" panose="02020603050405020304" pitchFamily="18" charset="0"/>
                <a:cs typeface="Times New Roman" panose="02020603050405020304" pitchFamily="18" charset="0"/>
              </a:rPr>
              <a:t>Literature</a:t>
            </a:r>
            <a:r>
              <a:rPr lang="nb-NO" sz="2900" i="1" dirty="0">
                <a:latin typeface="Times New Roman" panose="02020603050405020304" pitchFamily="18" charset="0"/>
                <a:cs typeface="Times New Roman" panose="02020603050405020304" pitchFamily="18" charset="0"/>
              </a:rPr>
              <a:t> </a:t>
            </a:r>
            <a:r>
              <a:rPr lang="nb-NO" sz="2900" i="1" dirty="0" err="1">
                <a:latin typeface="Times New Roman" panose="02020603050405020304" pitchFamily="18" charset="0"/>
                <a:cs typeface="Times New Roman" panose="02020603050405020304" pitchFamily="18" charset="0"/>
              </a:rPr>
              <a:t>Instruction</a:t>
            </a:r>
            <a:r>
              <a:rPr lang="nb-NO" sz="2900" i="1" dirty="0">
                <a:latin typeface="Times New Roman" panose="02020603050405020304" pitchFamily="18" charset="0"/>
                <a:cs typeface="Times New Roman" panose="02020603050405020304" pitchFamily="18" charset="0"/>
              </a:rPr>
              <a:t>. </a:t>
            </a:r>
            <a:r>
              <a:rPr lang="nb-NO" sz="2900" dirty="0">
                <a:latin typeface="Times New Roman" panose="02020603050405020304" pitchFamily="18" charset="0"/>
                <a:cs typeface="Times New Roman" panose="02020603050405020304" pitchFamily="18" charset="0"/>
              </a:rPr>
              <a:t>New York: </a:t>
            </a:r>
            <a:r>
              <a:rPr lang="nb-NO" sz="2900" dirty="0" err="1">
                <a:latin typeface="Times New Roman" panose="02020603050405020304" pitchFamily="18" charset="0"/>
                <a:cs typeface="Times New Roman" panose="02020603050405020304" pitchFamily="18" charset="0"/>
              </a:rPr>
              <a:t>Teacher’s</a:t>
            </a:r>
            <a:r>
              <a:rPr lang="nb-NO" sz="2900" dirty="0">
                <a:latin typeface="Times New Roman" panose="02020603050405020304" pitchFamily="18" charset="0"/>
                <a:cs typeface="Times New Roman" panose="02020603050405020304" pitchFamily="18" charset="0"/>
              </a:rPr>
              <a:t> College Press</a:t>
            </a:r>
          </a:p>
          <a:p>
            <a:pPr marL="0" indent="0">
              <a:buNone/>
            </a:pPr>
            <a:r>
              <a:rPr lang="sv-SE" sz="2900" dirty="0">
                <a:latin typeface="Times New Roman" panose="02020603050405020304" pitchFamily="18" charset="0"/>
                <a:cs typeface="Times New Roman" panose="02020603050405020304" pitchFamily="18" charset="0"/>
              </a:rPr>
              <a:t>Penne, S. (2012). Når delen erstatter helheten: litterære utdrag og norskfagets lærebøker. I: Matre, Sjøhelle og Solheim (red.) </a:t>
            </a:r>
            <a:r>
              <a:rPr lang="sv-SE" sz="2900" i="1" dirty="0">
                <a:latin typeface="Times New Roman" panose="02020603050405020304" pitchFamily="18" charset="0"/>
                <a:cs typeface="Times New Roman" panose="02020603050405020304" pitchFamily="18" charset="0"/>
              </a:rPr>
              <a:t>Teorier om tekst i skolens lese- og skrivepraksiser. </a:t>
            </a:r>
            <a:r>
              <a:rPr lang="sv-SE" sz="2900" dirty="0">
                <a:latin typeface="Times New Roman" panose="02020603050405020304" pitchFamily="18" charset="0"/>
                <a:cs typeface="Times New Roman" panose="02020603050405020304" pitchFamily="18" charset="0"/>
              </a:rPr>
              <a:t>Oslo: Universitetsforlaget.</a:t>
            </a:r>
          </a:p>
          <a:p>
            <a:pPr marL="0" indent="0">
              <a:buNone/>
            </a:pPr>
            <a:r>
              <a:rPr lang="nb-NO" sz="2900" dirty="0">
                <a:latin typeface="Times New Roman" panose="02020603050405020304" pitchFamily="18" charset="0"/>
                <a:cs typeface="Times New Roman" panose="02020603050405020304" pitchFamily="18" charset="0"/>
              </a:rPr>
              <a:t>Rødnes, K. (2014): «Skjønnlitteratur i klasserommet: Skandinavisk forskning og didaktiske implikasjoner» I: Acta </a:t>
            </a:r>
            <a:r>
              <a:rPr lang="nb-NO" sz="2900" dirty="0" err="1">
                <a:latin typeface="Times New Roman" panose="02020603050405020304" pitchFamily="18" charset="0"/>
                <a:cs typeface="Times New Roman" panose="02020603050405020304" pitchFamily="18" charset="0"/>
              </a:rPr>
              <a:t>Dicactica</a:t>
            </a:r>
            <a:r>
              <a:rPr lang="nb-NO" sz="2900" dirty="0">
                <a:latin typeface="Times New Roman" panose="02020603050405020304" pitchFamily="18" charset="0"/>
                <a:cs typeface="Times New Roman" panose="02020603050405020304" pitchFamily="18" charset="0"/>
              </a:rPr>
              <a:t> Norge Vol. 8 Nr. 1 Art. 5</a:t>
            </a:r>
          </a:p>
          <a:p>
            <a:pPr marL="0" indent="0">
              <a:buNone/>
            </a:pPr>
            <a:r>
              <a:rPr lang="nb-NO" sz="2900" dirty="0">
                <a:latin typeface="Times New Roman" panose="02020603050405020304" pitchFamily="18" charset="0"/>
                <a:cs typeface="Times New Roman" panose="02020603050405020304" pitchFamily="18" charset="0"/>
              </a:rPr>
              <a:t>Steinfeld, T. og </a:t>
            </a:r>
            <a:r>
              <a:rPr lang="nb-NO" sz="2900" dirty="0" err="1">
                <a:latin typeface="Times New Roman" panose="02020603050405020304" pitchFamily="18" charset="0"/>
                <a:cs typeface="Times New Roman" panose="02020603050405020304" pitchFamily="18" charset="0"/>
              </a:rPr>
              <a:t>Ullström</a:t>
            </a:r>
            <a:r>
              <a:rPr lang="nb-NO" sz="2900" dirty="0">
                <a:latin typeface="Times New Roman" panose="02020603050405020304" pitchFamily="18" charset="0"/>
                <a:cs typeface="Times New Roman" panose="02020603050405020304" pitchFamily="18" charset="0"/>
              </a:rPr>
              <a:t> S. O. (2013). Litteraturdidaktikk. I: Andersen, P. T, Mose, G. og Nordheim, T (red.). </a:t>
            </a:r>
            <a:r>
              <a:rPr lang="nb-NO" sz="2900" i="1" dirty="0">
                <a:latin typeface="Times New Roman" panose="02020603050405020304" pitchFamily="18" charset="0"/>
                <a:cs typeface="Times New Roman" panose="02020603050405020304" pitchFamily="18" charset="0"/>
              </a:rPr>
              <a:t>Litterær analyse. En innføring. </a:t>
            </a:r>
            <a:endParaRPr lang="nb-NO" sz="2900" dirty="0">
              <a:latin typeface="Times New Roman" panose="02020603050405020304" pitchFamily="18" charset="0"/>
              <a:cs typeface="Times New Roman" panose="02020603050405020304" pitchFamily="18" charset="0"/>
            </a:endParaRPr>
          </a:p>
          <a:p>
            <a:pPr marL="0" indent="0">
              <a:buNone/>
            </a:pPr>
            <a:r>
              <a:rPr lang="nb-NO" sz="2900" dirty="0" err="1">
                <a:latin typeface="Times New Roman" panose="02020603050405020304" pitchFamily="18" charset="0"/>
                <a:cs typeface="Times New Roman" panose="02020603050405020304" pitchFamily="18" charset="0"/>
              </a:rPr>
              <a:t>Torell</a:t>
            </a:r>
            <a:r>
              <a:rPr lang="nb-NO" sz="2900" dirty="0">
                <a:latin typeface="Times New Roman" panose="02020603050405020304" pitchFamily="18" charset="0"/>
                <a:cs typeface="Times New Roman" panose="02020603050405020304" pitchFamily="18" charset="0"/>
              </a:rPr>
              <a:t>, Ö. (2002). </a:t>
            </a:r>
            <a:r>
              <a:rPr lang="nb-NO" sz="2900" i="1" dirty="0" err="1">
                <a:latin typeface="Times New Roman" panose="02020603050405020304" pitchFamily="18" charset="0"/>
                <a:cs typeface="Times New Roman" panose="02020603050405020304" pitchFamily="18" charset="0"/>
              </a:rPr>
              <a:t>Hur</a:t>
            </a:r>
            <a:r>
              <a:rPr lang="nb-NO" sz="2900" i="1" dirty="0">
                <a:latin typeface="Times New Roman" panose="02020603050405020304" pitchFamily="18" charset="0"/>
                <a:cs typeface="Times New Roman" panose="02020603050405020304" pitchFamily="18" charset="0"/>
              </a:rPr>
              <a:t> </a:t>
            </a:r>
            <a:r>
              <a:rPr lang="nb-NO" sz="2900" i="1" dirty="0" err="1">
                <a:latin typeface="Times New Roman" panose="02020603050405020304" pitchFamily="18" charset="0"/>
                <a:cs typeface="Times New Roman" panose="02020603050405020304" pitchFamily="18" charset="0"/>
              </a:rPr>
              <a:t>gör</a:t>
            </a:r>
            <a:r>
              <a:rPr lang="nb-NO" sz="2900" i="1" dirty="0">
                <a:latin typeface="Times New Roman" panose="02020603050405020304" pitchFamily="18" charset="0"/>
                <a:cs typeface="Times New Roman" panose="02020603050405020304" pitchFamily="18" charset="0"/>
              </a:rPr>
              <a:t> man en </a:t>
            </a:r>
            <a:r>
              <a:rPr lang="nb-NO" sz="2900" i="1" dirty="0" err="1">
                <a:latin typeface="Times New Roman" panose="02020603050405020304" pitchFamily="18" charset="0"/>
                <a:cs typeface="Times New Roman" panose="02020603050405020304" pitchFamily="18" charset="0"/>
              </a:rPr>
              <a:t>litteraturläsare</a:t>
            </a:r>
            <a:r>
              <a:rPr lang="nb-NO" sz="2900" i="1" dirty="0">
                <a:latin typeface="Times New Roman" panose="02020603050405020304" pitchFamily="18" charset="0"/>
                <a:cs typeface="Times New Roman" panose="02020603050405020304" pitchFamily="18" charset="0"/>
              </a:rPr>
              <a:t>. </a:t>
            </a:r>
            <a:r>
              <a:rPr lang="sv-SE" sz="2900" i="1" dirty="0">
                <a:latin typeface="Times New Roman" panose="02020603050405020304" pitchFamily="18" charset="0"/>
                <a:cs typeface="Times New Roman" panose="02020603050405020304" pitchFamily="18" charset="0"/>
              </a:rPr>
              <a:t>Om skolans litteraturundervisning i Sverige, Ryssland och Finland  </a:t>
            </a:r>
            <a:r>
              <a:rPr lang="sv-SE" sz="2900" dirty="0">
                <a:latin typeface="Times New Roman" panose="02020603050405020304" pitchFamily="18" charset="0"/>
                <a:cs typeface="Times New Roman" panose="02020603050405020304" pitchFamily="18" charset="0"/>
              </a:rPr>
              <a:t>[rapport från projektet Literary Competence as a Product of School Culture]. </a:t>
            </a:r>
          </a:p>
          <a:p>
            <a:pPr marL="0" indent="0">
              <a:buNone/>
            </a:pPr>
            <a:endParaRPr lang="nb-NO" dirty="0"/>
          </a:p>
        </p:txBody>
      </p:sp>
    </p:spTree>
    <p:extLst>
      <p:ext uri="{BB962C8B-B14F-4D97-AF65-F5344CB8AC3E}">
        <p14:creationId xmlns:p14="http://schemas.microsoft.com/office/powerpoint/2010/main" val="58416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ssholder for innhold 5" descr="Et bilde som inneholder person&#10;&#10;Beskrivelse som er generert med svært høy visshet">
            <a:extLst>
              <a:ext uri="{FF2B5EF4-FFF2-40B4-BE49-F238E27FC236}">
                <a16:creationId xmlns:a16="http://schemas.microsoft.com/office/drawing/2014/main" id="{DB5A5D17-82B6-44D7-B405-D688124BBCC3}"/>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120477" y="2094975"/>
            <a:ext cx="9951041" cy="2661903"/>
          </a:xfrm>
          <a:prstGeom prst="rect">
            <a:avLst/>
          </a:prstGeom>
        </p:spPr>
      </p:pic>
    </p:spTree>
    <p:extLst>
      <p:ext uri="{BB962C8B-B14F-4D97-AF65-F5344CB8AC3E}">
        <p14:creationId xmlns:p14="http://schemas.microsoft.com/office/powerpoint/2010/main" val="232996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011EF9-D453-4977-828C-6EDE3139551F}"/>
              </a:ext>
            </a:extLst>
          </p:cNvPr>
          <p:cNvSpPr>
            <a:spLocks noGrp="1"/>
          </p:cNvSpPr>
          <p:nvPr>
            <p:ph type="title"/>
          </p:nvPr>
        </p:nvSpPr>
        <p:spPr>
          <a:xfrm>
            <a:off x="838200" y="365125"/>
            <a:ext cx="10515600" cy="427243"/>
          </a:xfrm>
        </p:spPr>
        <p:txBody>
          <a:bodyPr>
            <a:normAutofit fontScale="90000"/>
          </a:bodyPr>
          <a:lstStyle/>
          <a:p>
            <a:pPr algn="ctr"/>
            <a:endParaRPr lang="nb-NO" dirty="0">
              <a:latin typeface="Times New Roman" panose="02020603050405020304" pitchFamily="18" charset="0"/>
              <a:cs typeface="Times New Roman" panose="02020603050405020304" pitchFamily="18" charset="0"/>
            </a:endParaRPr>
          </a:p>
        </p:txBody>
      </p:sp>
      <p:pic>
        <p:nvPicPr>
          <p:cNvPr id="5" name="Plassholder for innhold 4">
            <a:extLst>
              <a:ext uri="{FF2B5EF4-FFF2-40B4-BE49-F238E27FC236}">
                <a16:creationId xmlns:a16="http://schemas.microsoft.com/office/drawing/2014/main" id="{142E11BE-07D2-4A5D-8DDC-3E2B9554BA6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1661" y="1419269"/>
            <a:ext cx="4095947" cy="4646363"/>
          </a:xfrm>
        </p:spPr>
      </p:pic>
      <p:sp>
        <p:nvSpPr>
          <p:cNvPr id="6" name="Plassholder for innhold 5">
            <a:extLst>
              <a:ext uri="{FF2B5EF4-FFF2-40B4-BE49-F238E27FC236}">
                <a16:creationId xmlns:a16="http://schemas.microsoft.com/office/drawing/2014/main" id="{66504D35-02C2-414A-A3C0-67CB1FC0CF67}"/>
              </a:ext>
            </a:extLst>
          </p:cNvPr>
          <p:cNvSpPr>
            <a:spLocks noGrp="1"/>
          </p:cNvSpPr>
          <p:nvPr>
            <p:ph sz="half" idx="2"/>
          </p:nvPr>
        </p:nvSpPr>
        <p:spPr>
          <a:xfrm>
            <a:off x="5759777" y="1423447"/>
            <a:ext cx="5594023" cy="4753516"/>
          </a:xfrm>
        </p:spPr>
        <p:txBody>
          <a:bodyPr/>
          <a:lstStyle/>
          <a:p>
            <a:pPr marL="0" indent="0">
              <a:buNone/>
            </a:pPr>
            <a:r>
              <a:rPr lang="nb-NO" dirty="0">
                <a:latin typeface="Georgia" panose="02040502050405020303" pitchFamily="18" charset="0"/>
              </a:rPr>
              <a:t>Det er spiseseddelen, du; hele spiseseddelen. Her står «Menu»; det betyr spiseseddel. (…) Jeg har jo glemt det annet, hører du. Men du kan tro meg på mitt ord: det er en dårlig fornøyelse med det slikkeri. Sett deg nu bort til bordet og les på den seddelen, så skal jeg siden beskrive deg hvorledes rettene smaker. Se der, Hedvig.</a:t>
            </a:r>
          </a:p>
          <a:p>
            <a:pPr marL="0" indent="0">
              <a:buNone/>
            </a:pPr>
            <a:r>
              <a:rPr lang="nb-NO" sz="1400" dirty="0">
                <a:latin typeface="Georgia" panose="02040502050405020303" pitchFamily="18" charset="0"/>
              </a:rPr>
              <a:t>(Ibsen, 1884)</a:t>
            </a:r>
          </a:p>
          <a:p>
            <a:pPr marL="0" indent="0">
              <a:buNone/>
            </a:pPr>
            <a:endParaRPr lang="nb-NO" dirty="0"/>
          </a:p>
        </p:txBody>
      </p:sp>
    </p:spTree>
    <p:extLst>
      <p:ext uri="{BB962C8B-B14F-4D97-AF65-F5344CB8AC3E}">
        <p14:creationId xmlns:p14="http://schemas.microsoft.com/office/powerpoint/2010/main" val="120327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54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22AF4564-74A2-4079-ACDC-523FD24D108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b-NO" sz="2600" dirty="0">
                <a:solidFill>
                  <a:srgbClr val="FFFFFF"/>
                </a:solidFill>
                <a:latin typeface="Times New Roman" panose="02020603050405020304" pitchFamily="18" charset="0"/>
                <a:cs typeface="Times New Roman" panose="02020603050405020304" pitchFamily="18" charset="0"/>
              </a:rPr>
              <a:t>Overordna struktur og handling</a:t>
            </a:r>
          </a:p>
        </p:txBody>
      </p:sp>
      <p:pic>
        <p:nvPicPr>
          <p:cNvPr id="2053" name="Picture 2" descr="Bilderesultat for metamorphosis kafka comic">
            <a:extLst>
              <a:ext uri="{FF2B5EF4-FFF2-40B4-BE49-F238E27FC236}">
                <a16:creationId xmlns:a16="http://schemas.microsoft.com/office/drawing/2014/main" id="{FBE370AF-6E49-40B3-8A92-DB9822067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313299"/>
            <a:ext cx="6340812" cy="3091146"/>
          </a:xfrm>
          <a:prstGeom prst="rect">
            <a:avLst/>
          </a:prstGeom>
          <a:noFill/>
          <a:extLst>
            <a:ext uri="{909E8E84-426E-40DD-AFC4-6F175D3DCCD1}">
              <a14:hiddenFill xmlns:a14="http://schemas.microsoft.com/office/drawing/2010/main">
                <a:solidFill>
                  <a:srgbClr val="FFFFFF"/>
                </a:solidFill>
              </a14:hiddenFill>
            </a:ext>
          </a:extLst>
        </p:spPr>
      </p:pic>
      <p:sp>
        <p:nvSpPr>
          <p:cNvPr id="2055" name="Content Placeholder 2054">
            <a:extLst>
              <a:ext uri="{FF2B5EF4-FFF2-40B4-BE49-F238E27FC236}">
                <a16:creationId xmlns:a16="http://schemas.microsoft.com/office/drawing/2014/main" id="{04D3D0E8-BD55-4DD2-A103-1253AA8BC3B4}"/>
              </a:ext>
            </a:extLst>
          </p:cNvPr>
          <p:cNvSpPr>
            <a:spLocks noGrp="1"/>
          </p:cNvSpPr>
          <p:nvPr>
            <p:ph idx="1"/>
          </p:nvPr>
        </p:nvSpPr>
        <p:spPr>
          <a:xfrm>
            <a:off x="4038600" y="4884873"/>
            <a:ext cx="7188199" cy="1292090"/>
          </a:xfrm>
        </p:spPr>
        <p:txBody>
          <a:bodyPr>
            <a:normAutofit/>
          </a:bodyPr>
          <a:lstStyle/>
          <a:p>
            <a:r>
              <a:rPr lang="en-US" sz="1800" dirty="0">
                <a:latin typeface="Times New Roman" panose="02020603050405020304" pitchFamily="18" charset="0"/>
                <a:cs typeface="Times New Roman" panose="02020603050405020304" pitchFamily="18" charset="0"/>
              </a:rPr>
              <a:t>Tre </a:t>
            </a:r>
            <a:r>
              <a:rPr lang="en-US" sz="1800" dirty="0" err="1">
                <a:latin typeface="Times New Roman" panose="02020603050405020304" pitchFamily="18" charset="0"/>
                <a:cs typeface="Times New Roman" panose="02020603050405020304" pitchFamily="18" charset="0"/>
              </a:rPr>
              <a:t>kapitler</a:t>
            </a:r>
            <a:endParaRPr lang="en-US"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Omtrent</a:t>
            </a:r>
            <a:r>
              <a:rPr lang="en-US" sz="1800" dirty="0">
                <a:latin typeface="Times New Roman" panose="02020603050405020304" pitchFamily="18" charset="0"/>
                <a:cs typeface="Times New Roman" panose="02020603050405020304" pitchFamily="18" charset="0"/>
              </a:rPr>
              <a:t> 60 sider</a:t>
            </a: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24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Picture">
            <a:extLst>
              <a:ext uri="{FF2B5EF4-FFF2-40B4-BE49-F238E27FC236}">
                <a16:creationId xmlns:a16="http://schemas.microsoft.com/office/drawing/2014/main" id="{8D0F65C2-6476-41F7-8E7C-CCF66B658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87" r="13665" b="3"/>
          <a:stretch/>
        </p:blipFill>
        <p:spPr bwMode="auto">
          <a:xfrm>
            <a:off x="3793813" y="744344"/>
            <a:ext cx="4627646" cy="4627648"/>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Bilderesultat for metamorphosis kafka">
            <a:extLst>
              <a:ext uri="{FF2B5EF4-FFF2-40B4-BE49-F238E27FC236}">
                <a16:creationId xmlns:a16="http://schemas.microsoft.com/office/drawing/2014/main" id="{23CE8F00-3801-4D7E-BE6B-5D7DBA98E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51" r="4232" b="-5"/>
          <a:stretch/>
        </p:blipFill>
        <p:spPr bwMode="auto">
          <a:xfrm>
            <a:off x="1319706" y="1757695"/>
            <a:ext cx="2590737" cy="2926956"/>
          </a:xfrm>
          <a:custGeom>
            <a:avLst/>
            <a:gdLst>
              <a:gd name="connsiteX0" fmla="*/ 1463478 w 2590737"/>
              <a:gd name="connsiteY0" fmla="*/ 0 h 2926956"/>
              <a:gd name="connsiteX1" fmla="*/ 2498313 w 2590737"/>
              <a:gd name="connsiteY1" fmla="*/ 428643 h 2926956"/>
              <a:gd name="connsiteX2" fmla="*/ 2501029 w 2590737"/>
              <a:gd name="connsiteY2" fmla="*/ 431631 h 2926956"/>
              <a:gd name="connsiteX3" fmla="*/ 2445696 w 2590737"/>
              <a:gd name="connsiteY3" fmla="*/ 582811 h 2926956"/>
              <a:gd name="connsiteX4" fmla="*/ 2335437 w 2590737"/>
              <a:gd name="connsiteY4" fmla="*/ 1312109 h 2926956"/>
              <a:gd name="connsiteX5" fmla="*/ 2528166 w 2590737"/>
              <a:gd name="connsiteY5" fmla="*/ 2266732 h 2926956"/>
              <a:gd name="connsiteX6" fmla="*/ 2590737 w 2590737"/>
              <a:gd name="connsiteY6" fmla="*/ 2396622 h 2926956"/>
              <a:gd name="connsiteX7" fmla="*/ 2498313 w 2590737"/>
              <a:gd name="connsiteY7" fmla="*/ 2498313 h 2926956"/>
              <a:gd name="connsiteX8" fmla="*/ 1463478 w 2590737"/>
              <a:gd name="connsiteY8" fmla="*/ 2926956 h 2926956"/>
              <a:gd name="connsiteX9" fmla="*/ 0 w 2590737"/>
              <a:gd name="connsiteY9" fmla="*/ 1463478 h 2926956"/>
              <a:gd name="connsiteX10" fmla="*/ 1463478 w 2590737"/>
              <a:gd name="connsiteY10" fmla="*/ 0 h 29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a:extLst>
            <a:ext uri="{909E8E84-426E-40DD-AFC4-6F175D3DCCD1}">
              <a14:hiddenFill xmlns:a14="http://schemas.microsoft.com/office/drawing/2010/main">
                <a:solidFill>
                  <a:srgbClr val="FFFFFF"/>
                </a:solidFill>
              </a14:hiddenFill>
            </a:ext>
          </a:extLst>
        </p:spPr>
      </p:pic>
      <p:pic>
        <p:nvPicPr>
          <p:cNvPr id="5126" name="Picture 6" descr="Bilderesultat for reading kafka">
            <a:extLst>
              <a:ext uri="{FF2B5EF4-FFF2-40B4-BE49-F238E27FC236}">
                <a16:creationId xmlns:a16="http://schemas.microsoft.com/office/drawing/2014/main" id="{8D174042-710D-4A6B-9814-DB3D67CF10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1434" b="4"/>
          <a:stretch/>
        </p:blipFill>
        <p:spPr bwMode="auto">
          <a:xfrm>
            <a:off x="8297994" y="1757695"/>
            <a:ext cx="2577829" cy="2926956"/>
          </a:xfrm>
          <a:custGeom>
            <a:avLst/>
            <a:gdLst>
              <a:gd name="connsiteX0" fmla="*/ 1114351 w 2577829"/>
              <a:gd name="connsiteY0" fmla="*/ 0 h 2926956"/>
              <a:gd name="connsiteX1" fmla="*/ 2577829 w 2577829"/>
              <a:gd name="connsiteY1" fmla="*/ 1463478 h 2926956"/>
              <a:gd name="connsiteX2" fmla="*/ 1114351 w 2577829"/>
              <a:gd name="connsiteY2" fmla="*/ 2926956 h 2926956"/>
              <a:gd name="connsiteX3" fmla="*/ 79516 w 2577829"/>
              <a:gd name="connsiteY3" fmla="*/ 2498313 h 2926956"/>
              <a:gd name="connsiteX4" fmla="*/ 0 w 2577829"/>
              <a:gd name="connsiteY4" fmla="*/ 2410824 h 2926956"/>
              <a:gd name="connsiteX5" fmla="*/ 69413 w 2577829"/>
              <a:gd name="connsiteY5" fmla="*/ 2266732 h 2926956"/>
              <a:gd name="connsiteX6" fmla="*/ 262142 w 2577829"/>
              <a:gd name="connsiteY6" fmla="*/ 1312109 h 2926956"/>
              <a:gd name="connsiteX7" fmla="*/ 151883 w 2577829"/>
              <a:gd name="connsiteY7" fmla="*/ 582811 h 2926956"/>
              <a:gd name="connsiteX8" fmla="*/ 91478 w 2577829"/>
              <a:gd name="connsiteY8" fmla="*/ 417771 h 2926956"/>
              <a:gd name="connsiteX9" fmla="*/ 183443 w 2577829"/>
              <a:gd name="connsiteY9" fmla="*/ 334187 h 2926956"/>
              <a:gd name="connsiteX10" fmla="*/ 1114351 w 2577829"/>
              <a:gd name="connsiteY10" fmla="*/ 0 h 29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7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E69897-8D9A-41E0-BBE1-669467CD8862}"/>
              </a:ext>
            </a:extLst>
          </p:cNvPr>
          <p:cNvSpPr>
            <a:spLocks noGrp="1"/>
          </p:cNvSpPr>
          <p:nvPr>
            <p:ph type="title"/>
          </p:nvPr>
        </p:nvSpPr>
        <p:spPr>
          <a:xfrm>
            <a:off x="838200" y="365126"/>
            <a:ext cx="10515600" cy="511568"/>
          </a:xfrm>
        </p:spPr>
        <p:txBody>
          <a:bodyPr>
            <a:normAutofit fontScale="90000"/>
          </a:bodyPr>
          <a:lstStyle/>
          <a:p>
            <a:endParaRPr lang="nb-NO" dirty="0"/>
          </a:p>
        </p:txBody>
      </p:sp>
      <p:sp>
        <p:nvSpPr>
          <p:cNvPr id="3" name="Plassholder for innhold 2">
            <a:extLst>
              <a:ext uri="{FF2B5EF4-FFF2-40B4-BE49-F238E27FC236}">
                <a16:creationId xmlns:a16="http://schemas.microsoft.com/office/drawing/2014/main" id="{399D5E1C-655B-44D8-8BB8-ED5DB9637456}"/>
              </a:ext>
            </a:extLst>
          </p:cNvPr>
          <p:cNvSpPr>
            <a:spLocks noGrp="1"/>
          </p:cNvSpPr>
          <p:nvPr>
            <p:ph sz="half" idx="1"/>
          </p:nvPr>
        </p:nvSpPr>
        <p:spPr>
          <a:xfrm>
            <a:off x="838200" y="1395167"/>
            <a:ext cx="5181600" cy="4781796"/>
          </a:xfrm>
        </p:spPr>
        <p:txBody>
          <a:bodyPr>
            <a:normAutofit fontScale="62500" lnSpcReduction="20000"/>
          </a:bodyPr>
          <a:lstStyle/>
          <a:p>
            <a:pPr marL="0" indent="0">
              <a:lnSpc>
                <a:spcPct val="170000"/>
              </a:lnSpc>
              <a:buNone/>
            </a:pPr>
            <a:r>
              <a:rPr lang="nb-NO" dirty="0">
                <a:latin typeface="Times New Roman" panose="02020603050405020304" pitchFamily="18" charset="0"/>
                <a:cs typeface="Times New Roman" panose="02020603050405020304" pitchFamily="18" charset="0"/>
              </a:rPr>
              <a:t>Elevene skal lese tekster for å oppleve, bli engasjert, undre seg, lære og få innsikt i andre menneskers tanker og livsbetingelser. (…) De skal utforske og reflektere over skjønnlitteratur og sakprosa på bokmål og nynorsk, på svensk og dansk, og i oversatte tekster fra samisk og andre språk. Tekstene skal knyttes både til kulturhistorisk kontekst og til elevenes egen samtid.</a:t>
            </a:r>
          </a:p>
          <a:p>
            <a:pPr marL="0" indent="0">
              <a:lnSpc>
                <a:spcPct val="170000"/>
              </a:lnSpc>
              <a:buNone/>
            </a:pPr>
            <a:r>
              <a:rPr lang="nb-NO" dirty="0">
                <a:latin typeface="Times New Roman" panose="02020603050405020304" pitchFamily="18" charset="0"/>
                <a:cs typeface="Times New Roman" panose="02020603050405020304" pitchFamily="18" charset="0"/>
              </a:rPr>
              <a:t>(Utdanningsdirektoratet, 2019)</a:t>
            </a:r>
          </a:p>
          <a:p>
            <a:pPr marL="0" indent="0">
              <a:buNone/>
            </a:pPr>
            <a:endParaRPr lang="nb-NO" dirty="0"/>
          </a:p>
        </p:txBody>
      </p:sp>
      <p:sp>
        <p:nvSpPr>
          <p:cNvPr id="4" name="Plassholder for innhold 3">
            <a:extLst>
              <a:ext uri="{FF2B5EF4-FFF2-40B4-BE49-F238E27FC236}">
                <a16:creationId xmlns:a16="http://schemas.microsoft.com/office/drawing/2014/main" id="{CF62FCBB-CF94-4797-B770-BACCA86A98B8}"/>
              </a:ext>
            </a:extLst>
          </p:cNvPr>
          <p:cNvSpPr>
            <a:spLocks noGrp="1"/>
          </p:cNvSpPr>
          <p:nvPr>
            <p:ph sz="half" idx="2"/>
          </p:nvPr>
        </p:nvSpPr>
        <p:spPr>
          <a:xfrm>
            <a:off x="6172200" y="1395167"/>
            <a:ext cx="5181600" cy="4781796"/>
          </a:xfrm>
        </p:spPr>
        <p:txBody>
          <a:bodyPr>
            <a:normAutofit fontScale="62500" lnSpcReduction="20000"/>
          </a:bodyPr>
          <a:lstStyle/>
          <a:p>
            <a:r>
              <a:rPr lang="nb-NO" b="1" dirty="0">
                <a:latin typeface="Times New Roman" panose="02020603050405020304" pitchFamily="18" charset="0"/>
                <a:cs typeface="Times New Roman" panose="02020603050405020304" pitchFamily="18" charset="0"/>
              </a:rPr>
              <a:t>Kompetansemål etter 10. trinn</a:t>
            </a:r>
            <a:endParaRPr lang="nb-NO" dirty="0">
              <a:latin typeface="Times New Roman" panose="02020603050405020304" pitchFamily="18" charset="0"/>
              <a:cs typeface="Times New Roman" panose="02020603050405020304" pitchFamily="18" charset="0"/>
            </a:endParaRPr>
          </a:p>
          <a:p>
            <a:pPr lvl="0"/>
            <a:r>
              <a:rPr lang="nb-NO" dirty="0">
                <a:latin typeface="Times New Roman" panose="02020603050405020304" pitchFamily="18" charset="0"/>
                <a:cs typeface="Times New Roman" panose="02020603050405020304" pitchFamily="18" charset="0"/>
              </a:rPr>
              <a:t>sammenligne og tolke romaner og andre tekster ut fra historisk kontekst og elevens samtid</a:t>
            </a:r>
          </a:p>
          <a:p>
            <a:pPr marL="0" lvl="0" indent="0">
              <a:buNone/>
            </a:pPr>
            <a:endParaRPr lang="nb-NO" dirty="0">
              <a:latin typeface="Times New Roman" panose="02020603050405020304" pitchFamily="18" charset="0"/>
              <a:cs typeface="Times New Roman" panose="02020603050405020304" pitchFamily="18" charset="0"/>
            </a:endParaRPr>
          </a:p>
          <a:p>
            <a:pPr marL="0" lvl="0" indent="0">
              <a:buNone/>
            </a:pPr>
            <a:endParaRPr lang="nb-NO" dirty="0">
              <a:latin typeface="Times New Roman" panose="02020603050405020304" pitchFamily="18" charset="0"/>
              <a:cs typeface="Times New Roman" panose="02020603050405020304" pitchFamily="18" charset="0"/>
            </a:endParaRPr>
          </a:p>
          <a:p>
            <a:r>
              <a:rPr lang="nb-NO" b="1" dirty="0">
                <a:latin typeface="Times New Roman" panose="02020603050405020304" pitchFamily="18" charset="0"/>
                <a:cs typeface="Times New Roman" panose="02020603050405020304" pitchFamily="18" charset="0"/>
              </a:rPr>
              <a:t>Kompetansemål etter Vg3 – studieforberedende utdanningsprogram</a:t>
            </a:r>
            <a:endParaRPr lang="nb-NO" dirty="0">
              <a:latin typeface="Times New Roman" panose="02020603050405020304" pitchFamily="18" charset="0"/>
              <a:cs typeface="Times New Roman" panose="02020603050405020304" pitchFamily="18" charset="0"/>
            </a:endParaRPr>
          </a:p>
          <a:p>
            <a:pPr lvl="0"/>
            <a:r>
              <a:rPr lang="nb-NO" dirty="0">
                <a:latin typeface="Times New Roman" panose="02020603050405020304" pitchFamily="18" charset="0"/>
                <a:cs typeface="Times New Roman" panose="02020603050405020304" pitchFamily="18" charset="0"/>
              </a:rPr>
              <a:t>analysere og tolke romaner, drama, dikt og annen skjønnlitteratur på bokmål og nynorsk fra 1850 til i dag og reflektere over tekstene i lys av den kulturhistoriske konteksten og elevens egen samtid </a:t>
            </a:r>
          </a:p>
          <a:p>
            <a:pPr marL="0" lvl="0" indent="0">
              <a:buNone/>
            </a:pPr>
            <a:r>
              <a:rPr lang="nb-NO" dirty="0">
                <a:latin typeface="Times New Roman" panose="02020603050405020304" pitchFamily="18" charset="0"/>
                <a:cs typeface="Times New Roman" panose="02020603050405020304" pitchFamily="18" charset="0"/>
              </a:rPr>
              <a:t>    (Utdanningsdirektoratet, 2019)</a:t>
            </a:r>
          </a:p>
          <a:p>
            <a:pPr lvl="0"/>
            <a:endParaRPr lang="nb-NO" dirty="0"/>
          </a:p>
          <a:p>
            <a:endParaRPr lang="nb-NO" dirty="0"/>
          </a:p>
        </p:txBody>
      </p:sp>
    </p:spTree>
    <p:extLst>
      <p:ext uri="{BB962C8B-B14F-4D97-AF65-F5344CB8AC3E}">
        <p14:creationId xmlns:p14="http://schemas.microsoft.com/office/powerpoint/2010/main" val="267389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F3FC53CA-15F3-49F4-BAF0-625A316ECFC4}"/>
              </a:ext>
            </a:extLst>
          </p:cNvPr>
          <p:cNvSpPr>
            <a:spLocks noGrp="1"/>
          </p:cNvSpPr>
          <p:nvPr>
            <p:ph type="title"/>
          </p:nvPr>
        </p:nvSpPr>
        <p:spPr>
          <a:xfrm>
            <a:off x="5297762" y="1053711"/>
            <a:ext cx="5638994" cy="1424446"/>
          </a:xfrm>
        </p:spPr>
        <p:txBody>
          <a:bodyPr vert="horz" lIns="91440" tIns="45720" rIns="91440" bIns="45720" rtlCol="0" anchor="ctr">
            <a:normAutofit/>
          </a:bodyPr>
          <a:lstStyle/>
          <a:p>
            <a:r>
              <a:rPr lang="en-US" dirty="0">
                <a:solidFill>
                  <a:srgbClr val="FFFFFF"/>
                </a:solidFill>
                <a:latin typeface="Times New Roman" panose="02020603050405020304" pitchFamily="18" charset="0"/>
                <a:cs typeface="Times New Roman" panose="02020603050405020304" pitchFamily="18" charset="0"/>
              </a:rPr>
              <a:t>“Elevens </a:t>
            </a:r>
            <a:r>
              <a:rPr lang="en-US" dirty="0" err="1">
                <a:solidFill>
                  <a:srgbClr val="FFFFFF"/>
                </a:solidFill>
                <a:latin typeface="Times New Roman" panose="02020603050405020304" pitchFamily="18" charset="0"/>
                <a:cs typeface="Times New Roman" panose="02020603050405020304" pitchFamily="18" charset="0"/>
              </a:rPr>
              <a:t>kontekst</a:t>
            </a:r>
            <a:r>
              <a:rPr lang="en-US" dirty="0">
                <a:solidFill>
                  <a:srgbClr val="FFFFFF"/>
                </a:solidFill>
                <a:latin typeface="Times New Roman" panose="02020603050405020304" pitchFamily="18" charset="0"/>
                <a:cs typeface="Times New Roman" panose="02020603050405020304" pitchFamily="18" charset="0"/>
              </a:rPr>
              <a:t>”</a:t>
            </a:r>
            <a:br>
              <a:rPr lang="en-US" dirty="0">
                <a:solidFill>
                  <a:srgbClr val="FFFFFF"/>
                </a:solidFill>
                <a:latin typeface="Times New Roman" panose="02020603050405020304" pitchFamily="18" charset="0"/>
                <a:cs typeface="Times New Roman" panose="02020603050405020304" pitchFamily="18" charset="0"/>
              </a:rPr>
            </a:br>
            <a:r>
              <a:rPr lang="en-US" dirty="0">
                <a:solidFill>
                  <a:srgbClr val="FFFFFF"/>
                </a:solidFill>
                <a:latin typeface="Times New Roman" panose="02020603050405020304" pitchFamily="18" charset="0"/>
                <a:cs typeface="Times New Roman" panose="02020603050405020304" pitchFamily="18" charset="0"/>
              </a:rPr>
              <a:t>-</a:t>
            </a:r>
            <a:r>
              <a:rPr lang="en-US" dirty="0" err="1">
                <a:solidFill>
                  <a:srgbClr val="FFFFFF"/>
                </a:solidFill>
                <a:latin typeface="Times New Roman" panose="02020603050405020304" pitchFamily="18" charset="0"/>
                <a:cs typeface="Times New Roman" panose="02020603050405020304" pitchFamily="18" charset="0"/>
              </a:rPr>
              <a:t>hva</a:t>
            </a:r>
            <a:r>
              <a:rPr lang="en-US" dirty="0">
                <a:solidFill>
                  <a:srgbClr val="FFFFFF"/>
                </a:solidFill>
                <a:latin typeface="Times New Roman" panose="02020603050405020304" pitchFamily="18" charset="0"/>
                <a:cs typeface="Times New Roman" panose="02020603050405020304" pitchFamily="18" charset="0"/>
              </a:rPr>
              <a:t> </a:t>
            </a:r>
            <a:r>
              <a:rPr lang="en-US" i="1" dirty="0" err="1">
                <a:solidFill>
                  <a:srgbClr val="FFFFFF"/>
                </a:solidFill>
                <a:latin typeface="Times New Roman" panose="02020603050405020304" pitchFamily="18" charset="0"/>
                <a:cs typeface="Times New Roman" panose="02020603050405020304" pitchFamily="18" charset="0"/>
              </a:rPr>
              <a:t>er</a:t>
            </a:r>
            <a:r>
              <a:rPr lang="en-US" i="1"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det </a:t>
            </a:r>
            <a:r>
              <a:rPr lang="en-US" dirty="0" err="1">
                <a:solidFill>
                  <a:srgbClr val="FFFFFF"/>
                </a:solidFill>
                <a:latin typeface="Times New Roman" panose="02020603050405020304" pitchFamily="18" charset="0"/>
                <a:cs typeface="Times New Roman" panose="02020603050405020304" pitchFamily="18" charset="0"/>
              </a:rPr>
              <a:t>egentlig</a:t>
            </a:r>
            <a:r>
              <a:rPr lang="en-US" dirty="0">
                <a:solidFill>
                  <a:srgbClr val="FFFFFF"/>
                </a:solidFill>
                <a:latin typeface="Times New Roman" panose="02020603050405020304" pitchFamily="18" charset="0"/>
                <a:cs typeface="Times New Roman" panose="02020603050405020304" pitchFamily="18" charset="0"/>
              </a:rPr>
              <a:t>?</a:t>
            </a:r>
          </a:p>
        </p:txBody>
      </p:sp>
      <p:pic>
        <p:nvPicPr>
          <p:cNvPr id="1031" name="Picture 2" descr="Bilderesultat for kafka metamorphosis">
            <a:extLst>
              <a:ext uri="{FF2B5EF4-FFF2-40B4-BE49-F238E27FC236}">
                <a16:creationId xmlns:a16="http://schemas.microsoft.com/office/drawing/2014/main" id="{4AFA68E8-FBC0-4B4D-B488-BB2A6EEE3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56" y="478232"/>
            <a:ext cx="1715789" cy="2789902"/>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028" name="Picture 4" descr="Bilderesultat for fosse forvandlinga">
            <a:extLst>
              <a:ext uri="{FF2B5EF4-FFF2-40B4-BE49-F238E27FC236}">
                <a16:creationId xmlns:a16="http://schemas.microsoft.com/office/drawing/2014/main" id="{9601E1B4-7596-4974-8DF2-98268527869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33643" y="3589867"/>
            <a:ext cx="1959216" cy="2788920"/>
          </a:xfrm>
          <a:prstGeom prst="rect">
            <a:avLst/>
          </a:prstGeom>
          <a:noFill/>
          <a:extLst>
            <a:ext uri="{909E8E84-426E-40DD-AFC4-6F175D3DCCD1}">
              <a14:hiddenFill xmlns:a14="http://schemas.microsoft.com/office/drawing/2010/main">
                <a:solidFill>
                  <a:srgbClr val="FFFFFF"/>
                </a:solidFill>
              </a14:hiddenFill>
            </a:ext>
          </a:extLst>
        </p:spPr>
      </p:pic>
      <p:sp>
        <p:nvSpPr>
          <p:cNvPr id="1033" name="Content Placeholder 1032">
            <a:extLst>
              <a:ext uri="{FF2B5EF4-FFF2-40B4-BE49-F238E27FC236}">
                <a16:creationId xmlns:a16="http://schemas.microsoft.com/office/drawing/2014/main" id="{1598074F-D0BE-42E9-AC75-3C1B9C4AD413}"/>
              </a:ext>
            </a:extLst>
          </p:cNvPr>
          <p:cNvSpPr>
            <a:spLocks noGrp="1"/>
          </p:cNvSpPr>
          <p:nvPr>
            <p:ph sz="half" idx="1"/>
          </p:nvPr>
        </p:nvSpPr>
        <p:spPr>
          <a:xfrm>
            <a:off x="5297762" y="2799889"/>
            <a:ext cx="5747187" cy="2987543"/>
          </a:xfrm>
        </p:spPr>
        <p:txBody>
          <a:bodyPr vert="horz" lIns="91440" tIns="45720" rIns="91440" bIns="45720" rtlCol="0" anchor="t">
            <a:normAutofit/>
          </a:bodyPr>
          <a:lstStyle/>
          <a:p>
            <a:r>
              <a:rPr lang="en-US" sz="2400" dirty="0" err="1">
                <a:solidFill>
                  <a:srgbClr val="FFFFFF"/>
                </a:solidFill>
                <a:latin typeface="Times New Roman" panose="02020603050405020304" pitchFamily="18" charset="0"/>
                <a:cs typeface="Times New Roman" panose="02020603050405020304" pitchFamily="18" charset="0"/>
              </a:rPr>
              <a:t>Speil</a:t>
            </a:r>
            <a:r>
              <a:rPr lang="en-US" sz="2400" dirty="0">
                <a:solidFill>
                  <a:srgbClr val="FFFFFF"/>
                </a:solidFill>
                <a:latin typeface="Times New Roman" panose="02020603050405020304" pitchFamily="18" charset="0"/>
                <a:cs typeface="Times New Roman" panose="02020603050405020304" pitchFamily="18" charset="0"/>
              </a:rPr>
              <a:t>?</a:t>
            </a:r>
          </a:p>
          <a:p>
            <a:r>
              <a:rPr lang="en-US" sz="2400" dirty="0" err="1">
                <a:solidFill>
                  <a:srgbClr val="FFFFFF"/>
                </a:solidFill>
                <a:latin typeface="Times New Roman" panose="02020603050405020304" pitchFamily="18" charset="0"/>
                <a:cs typeface="Times New Roman" panose="02020603050405020304" pitchFamily="18" charset="0"/>
              </a:rPr>
              <a:t>Aktualitet</a:t>
            </a:r>
            <a:r>
              <a:rPr lang="en-US" sz="2400" dirty="0">
                <a:solidFill>
                  <a:srgbClr val="FFFFFF"/>
                </a:solidFill>
                <a:latin typeface="Times New Roman" panose="02020603050405020304" pitchFamily="18" charset="0"/>
                <a:cs typeface="Times New Roman" panose="02020603050405020304" pitchFamily="18" charset="0"/>
              </a:rPr>
              <a:t>?</a:t>
            </a:r>
          </a:p>
          <a:p>
            <a:r>
              <a:rPr lang="en-US" sz="2400" dirty="0" err="1">
                <a:solidFill>
                  <a:srgbClr val="FFFFFF"/>
                </a:solidFill>
                <a:latin typeface="Times New Roman" panose="02020603050405020304" pitchFamily="18" charset="0"/>
                <a:cs typeface="Times New Roman" panose="02020603050405020304" pitchFamily="18" charset="0"/>
              </a:rPr>
              <a:t>Relevans</a:t>
            </a:r>
            <a:r>
              <a:rPr lang="en-US" sz="2400" dirty="0">
                <a:solidFill>
                  <a:srgbClr val="FFFFFF"/>
                </a:solidFill>
                <a:latin typeface="Times New Roman" panose="02020603050405020304" pitchFamily="18" charset="0"/>
                <a:cs typeface="Times New Roman" panose="02020603050405020304" pitchFamily="18" charset="0"/>
              </a:rPr>
              <a:t>?</a:t>
            </a:r>
          </a:p>
          <a:p>
            <a:r>
              <a:rPr lang="en-US" sz="2400" dirty="0">
                <a:solidFill>
                  <a:srgbClr val="FFFFFF"/>
                </a:solidFill>
                <a:latin typeface="Times New Roman" panose="02020603050405020304" pitchFamily="18" charset="0"/>
                <a:cs typeface="Times New Roman" panose="02020603050405020304" pitchFamily="18" charset="0"/>
              </a:rPr>
              <a:t>“</a:t>
            </a:r>
            <a:r>
              <a:rPr lang="en-US" sz="2400" dirty="0" err="1">
                <a:solidFill>
                  <a:srgbClr val="FFFFFF"/>
                </a:solidFill>
                <a:latin typeface="Times New Roman" panose="02020603050405020304" pitchFamily="18" charset="0"/>
                <a:cs typeface="Times New Roman" panose="02020603050405020304" pitchFamily="18" charset="0"/>
              </a:rPr>
              <a:t>Elevenes</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egen</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samtid</a:t>
            </a:r>
            <a:r>
              <a:rPr lang="en-US" sz="2400" dirty="0">
                <a:solidFill>
                  <a:srgbClr val="FFFFFF"/>
                </a:solidFill>
                <a:latin typeface="Times New Roman" panose="02020603050405020304" pitchFamily="18" charset="0"/>
                <a:cs typeface="Times New Roman" panose="02020603050405020304" pitchFamily="18" charset="0"/>
              </a:rPr>
              <a:t>”?</a:t>
            </a:r>
          </a:p>
          <a:p>
            <a:endParaRPr lang="en-US" sz="2400" dirty="0">
              <a:solidFill>
                <a:srgbClr val="FFFFFF"/>
              </a:solidFill>
            </a:endParaRPr>
          </a:p>
          <a:p>
            <a:endParaRPr lang="en-US" sz="2400" dirty="0">
              <a:solidFill>
                <a:srgbClr val="FFFFFF"/>
              </a:solidFill>
            </a:endParaRPr>
          </a:p>
        </p:txBody>
      </p:sp>
    </p:spTree>
    <p:extLst>
      <p:ext uri="{BB962C8B-B14F-4D97-AF65-F5344CB8AC3E}">
        <p14:creationId xmlns:p14="http://schemas.microsoft.com/office/powerpoint/2010/main" val="70410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7" name="Picture 2" descr="Bilderesultat for metamorphosis kafka">
            <a:extLst>
              <a:ext uri="{FF2B5EF4-FFF2-40B4-BE49-F238E27FC236}">
                <a16:creationId xmlns:a16="http://schemas.microsoft.com/office/drawing/2014/main" id="{44725146-E612-4E83-98D1-61813A904A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764" b="405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a:extLst>
              <a:ext uri="{FF2B5EF4-FFF2-40B4-BE49-F238E27FC236}">
                <a16:creationId xmlns:a16="http://schemas.microsoft.com/office/drawing/2014/main" id="{944A8870-4223-40EF-A54B-90428403CB5D}"/>
              </a:ext>
            </a:extLst>
          </p:cNvPr>
          <p:cNvSpPr>
            <a:spLocks noGrp="1"/>
          </p:cNvSpPr>
          <p:nvPr>
            <p:ph type="title"/>
          </p:nvPr>
        </p:nvSpPr>
        <p:spPr>
          <a:xfrm>
            <a:off x="709448" y="1913950"/>
            <a:ext cx="4204137" cy="1342754"/>
          </a:xfrm>
        </p:spPr>
        <p:txBody>
          <a:bodyPr>
            <a:normAutofit/>
          </a:bodyPr>
          <a:lstStyle/>
          <a:p>
            <a:pPr algn="ctr"/>
            <a:r>
              <a:rPr lang="nb-NO" sz="2800">
                <a:latin typeface="Times New Roman" panose="02020603050405020304" pitchFamily="18" charset="0"/>
                <a:cs typeface="Times New Roman" panose="02020603050405020304" pitchFamily="18" charset="0"/>
              </a:rPr>
              <a:t>Nærhet mellom tekstens og elevens verden som ressurs i litterær forståelse. </a:t>
            </a:r>
          </a:p>
        </p:txBody>
      </p:sp>
      <p:cxnSp>
        <p:nvCxnSpPr>
          <p:cNvPr id="76" name="Straight Connector 7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199" name="Content Placeholder 8198">
            <a:extLst>
              <a:ext uri="{FF2B5EF4-FFF2-40B4-BE49-F238E27FC236}">
                <a16:creationId xmlns:a16="http://schemas.microsoft.com/office/drawing/2014/main" id="{5BFE59DF-C75B-422F-940D-FF592D68E9B5}"/>
              </a:ext>
            </a:extLst>
          </p:cNvPr>
          <p:cNvSpPr>
            <a:spLocks noGrp="1"/>
          </p:cNvSpPr>
          <p:nvPr>
            <p:ph idx="1"/>
          </p:nvPr>
        </p:nvSpPr>
        <p:spPr>
          <a:xfrm>
            <a:off x="525516" y="3417573"/>
            <a:ext cx="4593021" cy="2619839"/>
          </a:xfrm>
        </p:spPr>
        <p:txBody>
          <a:bodyPr anchor="ctr">
            <a:normAutofit fontScale="92500" lnSpcReduction="10000"/>
          </a:bodyPr>
          <a:lstStyle/>
          <a:p>
            <a:r>
              <a:rPr lang="en-US" sz="1800" dirty="0">
                <a:latin typeface="Times New Roman" panose="02020603050405020304" pitchFamily="18" charset="0"/>
                <a:cs typeface="Times New Roman" panose="02020603050405020304" pitchFamily="18" charset="0"/>
              </a:rPr>
              <a:t>Eleven har et </a:t>
            </a:r>
            <a:r>
              <a:rPr lang="en-US" sz="1800" dirty="0" err="1">
                <a:latin typeface="Times New Roman" panose="02020603050405020304" pitchFamily="18" charset="0"/>
                <a:cs typeface="Times New Roman" panose="02020603050405020304" pitchFamily="18" charset="0"/>
              </a:rPr>
              <a:t>tankeliv</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Eleven har et </a:t>
            </a:r>
            <a:r>
              <a:rPr lang="en-US" sz="1800" dirty="0" err="1">
                <a:latin typeface="Times New Roman" panose="02020603050405020304" pitchFamily="18" charset="0"/>
                <a:cs typeface="Times New Roman" panose="02020603050405020304" pitchFamily="18" charset="0"/>
              </a:rPr>
              <a:t>følelsesliv</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Eleven har </a:t>
            </a:r>
            <a:r>
              <a:rPr lang="en-US" sz="1800" dirty="0" err="1">
                <a:latin typeface="Times New Roman" panose="02020603050405020304" pitchFamily="18" charset="0"/>
                <a:cs typeface="Times New Roman" panose="02020603050405020304" pitchFamily="18" charset="0"/>
              </a:rPr>
              <a:t>holdninger</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Eleven har </a:t>
            </a:r>
            <a:r>
              <a:rPr lang="en-US" sz="1800" dirty="0" err="1">
                <a:latin typeface="Times New Roman" panose="02020603050405020304" pitchFamily="18" charset="0"/>
                <a:cs typeface="Times New Roman" panose="02020603050405020304" pitchFamily="18" charset="0"/>
              </a:rPr>
              <a:t>evne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til</a:t>
            </a:r>
            <a:r>
              <a:rPr lang="en-US" sz="1800" dirty="0">
                <a:latin typeface="Times New Roman" panose="02020603050405020304" pitchFamily="18" charset="0"/>
                <a:cs typeface="Times New Roman" panose="02020603050405020304" pitchFamily="18" charset="0"/>
              </a:rPr>
              <a:t> å se </a:t>
            </a:r>
            <a:r>
              <a:rPr lang="en-US" sz="1800" dirty="0" err="1">
                <a:latin typeface="Times New Roman" panose="02020603050405020304" pitchFamily="18" charset="0"/>
                <a:cs typeface="Times New Roman" panose="02020603050405020304" pitchFamily="18" charset="0"/>
              </a:rPr>
              <a:t>sammenhenger</a:t>
            </a: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err="1">
                <a:latin typeface="Times New Roman" panose="02020603050405020304" pitchFamily="18" charset="0"/>
                <a:cs typeface="Times New Roman" panose="02020603050405020304" pitchFamily="18" charset="0"/>
              </a:rPr>
              <a:t>Slike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evner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egenskaper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nødvendige</a:t>
            </a:r>
            <a:r>
              <a:rPr lang="en-US" sz="1800" dirty="0">
                <a:latin typeface="Times New Roman" panose="02020603050405020304" pitchFamily="18" charset="0"/>
                <a:cs typeface="Times New Roman" panose="02020603050405020304" pitchFamily="18" charset="0"/>
              </a:rPr>
              <a:t> for å </a:t>
            </a:r>
            <a:r>
              <a:rPr lang="en-US" sz="1800" dirty="0" err="1">
                <a:latin typeface="Times New Roman" panose="02020603050405020304" pitchFamily="18" charset="0"/>
                <a:cs typeface="Times New Roman" panose="02020603050405020304" pitchFamily="18" charset="0"/>
              </a:rPr>
              <a:t>fortolke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litterær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tekst</a:t>
            </a:r>
            <a:r>
              <a:rPr lang="en-US" sz="1800" dirty="0">
                <a:latin typeface="Times New Roman" panose="02020603050405020304" pitchFamily="18" charset="0"/>
                <a:cs typeface="Times New Roman" panose="02020603050405020304" pitchFamily="18" charset="0"/>
              </a:rPr>
              <a:t>.</a:t>
            </a:r>
          </a:p>
          <a:p>
            <a:pPr marL="0" indent="0">
              <a:buNone/>
            </a:pPr>
            <a:r>
              <a:rPr lang="en-US" sz="1800" dirty="0" err="1">
                <a:latin typeface="Times New Roman" panose="02020603050405020304" pitchFamily="18" charset="0"/>
                <a:cs typeface="Times New Roman" panose="02020603050405020304" pitchFamily="18" charset="0"/>
              </a:rPr>
              <a:t>Forklarer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hvorfor</a:t>
            </a:r>
            <a:r>
              <a:rPr lang="en-US" sz="1800" dirty="0">
                <a:latin typeface="Times New Roman" panose="02020603050405020304" pitchFamily="18" charset="0"/>
                <a:cs typeface="Times New Roman" panose="02020603050405020304" pitchFamily="18" charset="0"/>
              </a:rPr>
              <a:t> vi </a:t>
            </a:r>
            <a:r>
              <a:rPr lang="en-US" sz="1800" dirty="0" err="1">
                <a:latin typeface="Times New Roman" panose="02020603050405020304" pitchFamily="18" charset="0"/>
                <a:cs typeface="Times New Roman" panose="02020603050405020304" pitchFamily="18" charset="0"/>
              </a:rPr>
              <a:t>leser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litteratur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overhodet</a:t>
            </a:r>
            <a:r>
              <a:rPr lang="en-US"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0089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E2CA91-30A1-4178-94B2-B52D8B40693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3700" dirty="0" err="1">
                <a:latin typeface="Times New Roman" panose="02020603050405020304" pitchFamily="18" charset="0"/>
                <a:cs typeface="Times New Roman" panose="02020603050405020304" pitchFamily="18" charset="0"/>
              </a:rPr>
              <a:t>Lesespørsmål</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som</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modell</a:t>
            </a:r>
            <a:r>
              <a:rPr lang="en-US" sz="3700" dirty="0">
                <a:latin typeface="Times New Roman" panose="02020603050405020304" pitchFamily="18" charset="0"/>
                <a:cs typeface="Times New Roman" panose="02020603050405020304" pitchFamily="18" charset="0"/>
              </a:rPr>
              <a:t> for </a:t>
            </a:r>
            <a:r>
              <a:rPr lang="en-US" sz="3700" dirty="0" err="1">
                <a:latin typeface="Times New Roman" panose="02020603050405020304" pitchFamily="18" charset="0"/>
                <a:cs typeface="Times New Roman" panose="02020603050405020304" pitchFamily="18" charset="0"/>
              </a:rPr>
              <a:t>strevet</a:t>
            </a:r>
            <a:r>
              <a:rPr lang="en-US" sz="3700" dirty="0">
                <a:latin typeface="Times New Roman" panose="02020603050405020304" pitchFamily="18" charset="0"/>
                <a:cs typeface="Times New Roman" panose="02020603050405020304" pitchFamily="18" charset="0"/>
              </a:rPr>
              <a:t> med </a:t>
            </a:r>
            <a:r>
              <a:rPr lang="en-US" sz="3700" dirty="0" err="1">
                <a:latin typeface="Times New Roman" panose="02020603050405020304" pitchFamily="18" charset="0"/>
                <a:cs typeface="Times New Roman" panose="02020603050405020304" pitchFamily="18" charset="0"/>
              </a:rPr>
              <a:t>teksten</a:t>
            </a:r>
            <a:r>
              <a:rPr lang="en-US" sz="3700" dirty="0">
                <a:latin typeface="Times New Roman" panose="02020603050405020304" pitchFamily="18" charset="0"/>
                <a:cs typeface="Times New Roman" panose="02020603050405020304" pitchFamily="18" charset="0"/>
              </a:rPr>
              <a:t> </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Plassholder for innhold 4">
            <a:extLst>
              <a:ext uri="{FF2B5EF4-FFF2-40B4-BE49-F238E27FC236}">
                <a16:creationId xmlns:a16="http://schemas.microsoft.com/office/drawing/2014/main" id="{429F4FD1-853D-4784-AA9F-37618DA7DC4D}"/>
              </a:ext>
            </a:extLst>
          </p:cNvPr>
          <p:cNvSpPr>
            <a:spLocks noGrp="1"/>
          </p:cNvSpPr>
          <p:nvPr>
            <p:ph sz="half" idx="2"/>
          </p:nvPr>
        </p:nvSpPr>
        <p:spPr>
          <a:xfrm>
            <a:off x="655321" y="2575034"/>
            <a:ext cx="5120113" cy="3462228"/>
          </a:xfrm>
        </p:spPr>
        <p:txBody>
          <a:bodyPr vert="horz" lIns="91440" tIns="45720" rIns="91440" bIns="45720" rtlCol="0">
            <a:normAutofit/>
          </a:bodyPr>
          <a:lstStyle/>
          <a:p>
            <a:r>
              <a:rPr lang="en-US" sz="1800" dirty="0" err="1">
                <a:latin typeface="Times New Roman" panose="02020603050405020304" pitchFamily="18" charset="0"/>
                <a:cs typeface="Times New Roman" panose="02020603050405020304" pitchFamily="18" charset="0"/>
              </a:rPr>
              <a:t>Engasjement</a:t>
            </a:r>
            <a:endParaRPr lang="en-US"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Opplevelse</a:t>
            </a:r>
            <a:endParaRPr lang="en-US"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Medlevelse</a:t>
            </a:r>
            <a:r>
              <a:rPr lang="en-US" sz="1800" dirty="0">
                <a:latin typeface="Times New Roman" panose="02020603050405020304" pitchFamily="18" charset="0"/>
                <a:cs typeface="Times New Roman" panose="02020603050405020304" pitchFamily="18" charset="0"/>
              </a:rPr>
              <a:t> </a:t>
            </a:r>
          </a:p>
          <a:p>
            <a:r>
              <a:rPr lang="en-US" sz="1800" dirty="0" err="1">
                <a:latin typeface="Times New Roman" panose="02020603050405020304" pitchFamily="18" charset="0"/>
                <a:cs typeface="Times New Roman" panose="02020603050405020304" pitchFamily="18" charset="0"/>
              </a:rPr>
              <a:t>Utforsking</a:t>
            </a:r>
            <a:endParaRPr lang="en-US"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Refleksjon</a:t>
            </a:r>
            <a:endParaRPr lang="en-US"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Undring</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Be om </a:t>
            </a:r>
            <a:r>
              <a:rPr lang="en-US" sz="1800" dirty="0" err="1">
                <a:latin typeface="Times New Roman" panose="02020603050405020304" pitchFamily="18" charset="0"/>
                <a:cs typeface="Times New Roman" panose="02020603050405020304" pitchFamily="18" charset="0"/>
              </a:rPr>
              <a:t>hjelp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elevene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til</a:t>
            </a:r>
            <a:r>
              <a:rPr lang="en-US" sz="1800" dirty="0">
                <a:latin typeface="Times New Roman" panose="02020603050405020304" pitchFamily="18" charset="0"/>
                <a:cs typeface="Times New Roman" panose="02020603050405020304" pitchFamily="18" charset="0"/>
              </a:rPr>
              <a:t> det du </a:t>
            </a:r>
            <a:r>
              <a:rPr lang="en-US" sz="1800" dirty="0" err="1">
                <a:latin typeface="Times New Roman" panose="02020603050405020304" pitchFamily="18" charset="0"/>
                <a:cs typeface="Times New Roman" panose="02020603050405020304" pitchFamily="18" charset="0"/>
              </a:rPr>
              <a:t>ikke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forstår</a:t>
            </a:r>
            <a:endParaRPr lang="en-US" sz="1800" dirty="0">
              <a:latin typeface="Times New Roman" panose="02020603050405020304" pitchFamily="18" charset="0"/>
              <a:cs typeface="Times New Roman" panose="02020603050405020304" pitchFamily="18" charset="0"/>
            </a:endParaRPr>
          </a:p>
        </p:txBody>
      </p:sp>
      <p:pic>
        <p:nvPicPr>
          <p:cNvPr id="9218" name="Picture 2" descr="Marianne Furumo sitt bilete.">
            <a:extLst>
              <a:ext uri="{FF2B5EF4-FFF2-40B4-BE49-F238E27FC236}">
                <a16:creationId xmlns:a16="http://schemas.microsoft.com/office/drawing/2014/main" id="{5C8D5BEE-6987-44D8-ACFD-DB1CD0495ED7}"/>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794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4965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1275</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16</vt:i4>
      </vt:variant>
    </vt:vector>
  </HeadingPairs>
  <TitlesOfParts>
    <vt:vector size="22" baseType="lpstr">
      <vt:lpstr>Arial</vt:lpstr>
      <vt:lpstr>Calibri</vt:lpstr>
      <vt:lpstr>Calibri Light</vt:lpstr>
      <vt:lpstr>Georgia</vt:lpstr>
      <vt:lpstr>Times New Roman</vt:lpstr>
      <vt:lpstr>Office-tema</vt:lpstr>
      <vt:lpstr>Då Gregor Samsa vakna i senga si ein morgon av urolege draumar var han forvandla til eit uhyrleg kryp.  (Kafka, 1915, omsett av Jon Fosse, 2016)</vt:lpstr>
      <vt:lpstr>PowerPoint-presentasjon</vt:lpstr>
      <vt:lpstr>PowerPoint-presentasjon</vt:lpstr>
      <vt:lpstr>Overordna struktur og handling</vt:lpstr>
      <vt:lpstr>PowerPoint-presentasjon</vt:lpstr>
      <vt:lpstr>PowerPoint-presentasjon</vt:lpstr>
      <vt:lpstr>“Elevens kontekst” -hva er det egentlig?</vt:lpstr>
      <vt:lpstr>Nærhet mellom tekstens og elevens verden som ressurs i litterær forståelse. </vt:lpstr>
      <vt:lpstr>Lesespørsmål som modell for strevet med teksten </vt:lpstr>
      <vt:lpstr>Kafka i klasserommet (en hustavle for valg av litterære verk)      </vt:lpstr>
      <vt:lpstr>Modell for utforsking av verket</vt:lpstr>
      <vt:lpstr>Modell for kobling mellom verket og elevens kontekst</vt:lpstr>
      <vt:lpstr>Modell for engasjement og undring</vt:lpstr>
      <vt:lpstr>Om forvandling</vt:lpstr>
      <vt:lpstr>Takk for meg!</vt:lpstr>
      <vt:lpstr>Litteratur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Då Gregor Samsa vakna i senga si ein morgon av urolege draumar var han forvandla til eit uhyrleg kryp.  (Kafka, 1915, omsett av Jon Fosse, 2016)</dc:title>
  <dc:creator>Marianne Furumo</dc:creator>
  <cp:lastModifiedBy>Benedicte Eyde</cp:lastModifiedBy>
  <cp:revision>2</cp:revision>
  <dcterms:created xsi:type="dcterms:W3CDTF">2019-03-21T18:53:48Z</dcterms:created>
  <dcterms:modified xsi:type="dcterms:W3CDTF">2019-03-26T15:55:42Z</dcterms:modified>
</cp:coreProperties>
</file>