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16" r:id="rId3"/>
    <p:sldId id="279" r:id="rId4"/>
    <p:sldId id="309" r:id="rId5"/>
    <p:sldId id="280" r:id="rId6"/>
    <p:sldId id="306" r:id="rId7"/>
    <p:sldId id="311" r:id="rId8"/>
    <p:sldId id="281" r:id="rId9"/>
    <p:sldId id="310" r:id="rId10"/>
    <p:sldId id="307" r:id="rId11"/>
    <p:sldId id="283" r:id="rId12"/>
    <p:sldId id="312" r:id="rId13"/>
    <p:sldId id="284" r:id="rId14"/>
    <p:sldId id="290" r:id="rId15"/>
    <p:sldId id="291" r:id="rId16"/>
    <p:sldId id="292" r:id="rId17"/>
    <p:sldId id="293" r:id="rId18"/>
    <p:sldId id="313" r:id="rId19"/>
    <p:sldId id="294" r:id="rId20"/>
    <p:sldId id="296" r:id="rId21"/>
    <p:sldId id="297" r:id="rId22"/>
    <p:sldId id="288" r:id="rId23"/>
    <p:sldId id="298" r:id="rId24"/>
    <p:sldId id="300" r:id="rId25"/>
    <p:sldId id="314" r:id="rId26"/>
    <p:sldId id="301" r:id="rId27"/>
    <p:sldId id="302" r:id="rId28"/>
    <p:sldId id="303" r:id="rId29"/>
    <p:sldId id="315" r:id="rId30"/>
    <p:sldId id="308" r:id="rId31"/>
    <p:sldId id="304" r:id="rId32"/>
    <p:sldId id="305"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4801" autoAdjust="0"/>
  </p:normalViewPr>
  <p:slideViewPr>
    <p:cSldViewPr snapToGrid="0">
      <p:cViewPr varScale="1">
        <p:scale>
          <a:sx n="68" d="100"/>
          <a:sy n="68" d="100"/>
        </p:scale>
        <p:origin x="738" y="72"/>
      </p:cViewPr>
      <p:guideLst>
        <p:guide orient="horz" pos="2160"/>
        <p:guide pos="3840"/>
      </p:guideLst>
    </p:cSldViewPr>
  </p:slideViewPr>
  <p:outlineViewPr>
    <p:cViewPr>
      <p:scale>
        <a:sx n="33" d="100"/>
        <a:sy n="33" d="100"/>
      </p:scale>
      <p:origin x="0" y="-5730"/>
    </p:cViewPr>
  </p:outlineViewPr>
  <p:notesTextViewPr>
    <p:cViewPr>
      <p:scale>
        <a:sx n="1" d="1"/>
        <a:sy n="1" d="1"/>
      </p:scale>
      <p:origin x="0" y="0"/>
    </p:cViewPr>
  </p:notesTextViewPr>
  <p:notesViewPr>
    <p:cSldViewPr snapToGrid="0">
      <p:cViewPr varScale="1">
        <p:scale>
          <a:sx n="91" d="100"/>
          <a:sy n="91" d="100"/>
        </p:scale>
        <p:origin x="10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3E9F2091-2A6C-4E63-AD22-2409809CC715}" type="datetimeFigureOut">
              <a:rPr lang="nb-NO" smtClean="0"/>
              <a:t>22.03.2019</a:t>
            </a:fld>
            <a:endParaRPr lang="nb-NO"/>
          </a:p>
        </p:txBody>
      </p:sp>
      <p:sp>
        <p:nvSpPr>
          <p:cNvPr id="4" name="Plassholder for bunntekst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0C905FC6-A13E-45C4-A2C0-08DEBE866710}" type="slidenum">
              <a:rPr lang="nb-NO" smtClean="0"/>
              <a:t>‹#›</a:t>
            </a:fld>
            <a:endParaRPr lang="nb-NO"/>
          </a:p>
        </p:txBody>
      </p:sp>
    </p:spTree>
    <p:extLst>
      <p:ext uri="{BB962C8B-B14F-4D97-AF65-F5344CB8AC3E}">
        <p14:creationId xmlns:p14="http://schemas.microsoft.com/office/powerpoint/2010/main" val="2679551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62756CFE-05D9-4F5D-BAA8-0A6F4AEFBD08}" type="datetimeFigureOut">
              <a:rPr lang="nb-NO" smtClean="0"/>
              <a:t>22.03.2019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E7DA59E4-7199-4A3D-89B7-24A5FF32AFFD}" type="slidenum">
              <a:rPr lang="nb-NO" smtClean="0"/>
              <a:t>‹#›</a:t>
            </a:fld>
            <a:endParaRPr lang="nb-NO"/>
          </a:p>
        </p:txBody>
      </p:sp>
    </p:spTree>
    <p:extLst>
      <p:ext uri="{BB962C8B-B14F-4D97-AF65-F5344CB8AC3E}">
        <p14:creationId xmlns:p14="http://schemas.microsoft.com/office/powerpoint/2010/main" val="101144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C8949FC-4A7A-46D0-AD30-8D0A9E68C86C}" type="slidenum">
              <a:rPr lang="nb-NO" smtClean="0"/>
              <a:t>14</a:t>
            </a:fld>
            <a:endParaRPr lang="nb-NO"/>
          </a:p>
        </p:txBody>
      </p:sp>
    </p:spTree>
    <p:extLst>
      <p:ext uri="{BB962C8B-B14F-4D97-AF65-F5344CB8AC3E}">
        <p14:creationId xmlns:p14="http://schemas.microsoft.com/office/powerpoint/2010/main" val="187824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7DA59E4-7199-4A3D-89B7-24A5FF32AFFD}" type="slidenum">
              <a:rPr lang="nb-NO" smtClean="0"/>
              <a:t>15</a:t>
            </a:fld>
            <a:endParaRPr lang="nb-NO"/>
          </a:p>
        </p:txBody>
      </p:sp>
    </p:spTree>
    <p:extLst>
      <p:ext uri="{BB962C8B-B14F-4D97-AF65-F5344CB8AC3E}">
        <p14:creationId xmlns:p14="http://schemas.microsoft.com/office/powerpoint/2010/main" val="240661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7DA59E4-7199-4A3D-89B7-24A5FF32AFFD}" type="slidenum">
              <a:rPr lang="nb-NO" smtClean="0"/>
              <a:t>23</a:t>
            </a:fld>
            <a:endParaRPr lang="nb-NO"/>
          </a:p>
        </p:txBody>
      </p:sp>
    </p:spTree>
    <p:extLst>
      <p:ext uri="{BB962C8B-B14F-4D97-AF65-F5344CB8AC3E}">
        <p14:creationId xmlns:p14="http://schemas.microsoft.com/office/powerpoint/2010/main" val="358590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8E814E-076E-44C5-AA32-58767016F0B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4350CBB-75C2-473E-8A16-D113B6343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EDA1EC9-F120-429B-A1C8-5F9F5EE5EE17}"/>
              </a:ext>
            </a:extLst>
          </p:cNvPr>
          <p:cNvSpPr>
            <a:spLocks noGrp="1"/>
          </p:cNvSpPr>
          <p:nvPr>
            <p:ph type="dt" sz="half" idx="10"/>
          </p:nvPr>
        </p:nvSpPr>
        <p:spPr/>
        <p:txBody>
          <a:bodyPr/>
          <a:lstStyle/>
          <a:p>
            <a:fld id="{D8B5933F-EC3D-4DA3-A311-C4476B2F88B8}" type="datetimeFigureOut">
              <a:rPr lang="nb-NO" smtClean="0"/>
              <a:t>22.03.2019</a:t>
            </a:fld>
            <a:endParaRPr lang="nb-NO"/>
          </a:p>
        </p:txBody>
      </p:sp>
      <p:sp>
        <p:nvSpPr>
          <p:cNvPr id="5" name="Plassholder for bunntekst 4">
            <a:extLst>
              <a:ext uri="{FF2B5EF4-FFF2-40B4-BE49-F238E27FC236}">
                <a16:creationId xmlns:a16="http://schemas.microsoft.com/office/drawing/2014/main" id="{D6776E82-37EE-4662-99EA-AC901F6725A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EFBAB78-49F4-4CAB-A215-DE5ED68FD06F}"/>
              </a:ext>
            </a:extLst>
          </p:cNvPr>
          <p:cNvSpPr>
            <a:spLocks noGrp="1"/>
          </p:cNvSpPr>
          <p:nvPr>
            <p:ph type="sldNum" sz="quarter" idx="12"/>
          </p:nvPr>
        </p:nvSpPr>
        <p:spPr/>
        <p:txBody>
          <a:bodyPr/>
          <a:lstStyle/>
          <a:p>
            <a:fld id="{A7F8B4A4-C2C8-4B24-B2BF-D848BC7240A7}" type="slidenum">
              <a:rPr lang="nb-NO" smtClean="0"/>
              <a:t>‹#›</a:t>
            </a:fld>
            <a:endParaRPr lang="nb-NO"/>
          </a:p>
        </p:txBody>
      </p:sp>
    </p:spTree>
    <p:extLst>
      <p:ext uri="{BB962C8B-B14F-4D97-AF65-F5344CB8AC3E}">
        <p14:creationId xmlns:p14="http://schemas.microsoft.com/office/powerpoint/2010/main" val="185245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C443D6-81B9-4A9C-931F-BF5324F41FE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D4D597C-E205-4160-A42A-6B841933F96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08A3667-F9A4-456C-BC5C-E8535C48E2C4}"/>
              </a:ext>
            </a:extLst>
          </p:cNvPr>
          <p:cNvSpPr>
            <a:spLocks noGrp="1"/>
          </p:cNvSpPr>
          <p:nvPr>
            <p:ph type="dt" sz="half" idx="10"/>
          </p:nvPr>
        </p:nvSpPr>
        <p:spPr/>
        <p:txBody>
          <a:bodyPr/>
          <a:lstStyle/>
          <a:p>
            <a:fld id="{D8B5933F-EC3D-4DA3-A311-C4476B2F88B8}" type="datetimeFigureOut">
              <a:rPr lang="nb-NO" smtClean="0"/>
              <a:t>22.03.2019</a:t>
            </a:fld>
            <a:endParaRPr lang="nb-NO"/>
          </a:p>
        </p:txBody>
      </p:sp>
      <p:sp>
        <p:nvSpPr>
          <p:cNvPr id="5" name="Plassholder for bunntekst 4">
            <a:extLst>
              <a:ext uri="{FF2B5EF4-FFF2-40B4-BE49-F238E27FC236}">
                <a16:creationId xmlns:a16="http://schemas.microsoft.com/office/drawing/2014/main" id="{9B1E08C4-4EDE-4C79-9A0D-B06CC4368E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9D821CA-A3C7-4538-B371-FAAE77CDD13A}"/>
              </a:ext>
            </a:extLst>
          </p:cNvPr>
          <p:cNvSpPr>
            <a:spLocks noGrp="1"/>
          </p:cNvSpPr>
          <p:nvPr>
            <p:ph type="sldNum" sz="quarter" idx="12"/>
          </p:nvPr>
        </p:nvSpPr>
        <p:spPr/>
        <p:txBody>
          <a:bodyPr/>
          <a:lstStyle/>
          <a:p>
            <a:fld id="{A7F8B4A4-C2C8-4B24-B2BF-D848BC7240A7}" type="slidenum">
              <a:rPr lang="nb-NO" smtClean="0"/>
              <a:t>‹#›</a:t>
            </a:fld>
            <a:endParaRPr lang="nb-NO"/>
          </a:p>
        </p:txBody>
      </p:sp>
    </p:spTree>
    <p:extLst>
      <p:ext uri="{BB962C8B-B14F-4D97-AF65-F5344CB8AC3E}">
        <p14:creationId xmlns:p14="http://schemas.microsoft.com/office/powerpoint/2010/main" val="243933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CAACDC9-7FCA-4D71-8465-18A0D101453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337F301-FFEF-4764-97FB-872FA520945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1E9DC39-0C63-4BCF-BDAE-626667F697EF}"/>
              </a:ext>
            </a:extLst>
          </p:cNvPr>
          <p:cNvSpPr>
            <a:spLocks noGrp="1"/>
          </p:cNvSpPr>
          <p:nvPr>
            <p:ph type="dt" sz="half" idx="10"/>
          </p:nvPr>
        </p:nvSpPr>
        <p:spPr/>
        <p:txBody>
          <a:bodyPr/>
          <a:lstStyle/>
          <a:p>
            <a:fld id="{D8B5933F-EC3D-4DA3-A311-C4476B2F88B8}" type="datetimeFigureOut">
              <a:rPr lang="nb-NO" smtClean="0"/>
              <a:t>22.03.2019</a:t>
            </a:fld>
            <a:endParaRPr lang="nb-NO"/>
          </a:p>
        </p:txBody>
      </p:sp>
      <p:sp>
        <p:nvSpPr>
          <p:cNvPr id="5" name="Plassholder for bunntekst 4">
            <a:extLst>
              <a:ext uri="{FF2B5EF4-FFF2-40B4-BE49-F238E27FC236}">
                <a16:creationId xmlns:a16="http://schemas.microsoft.com/office/drawing/2014/main" id="{C5E0E63F-E43F-4FE6-9F8F-8852485FEC6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5550972-016B-43BF-8934-1B699A4804C7}"/>
              </a:ext>
            </a:extLst>
          </p:cNvPr>
          <p:cNvSpPr>
            <a:spLocks noGrp="1"/>
          </p:cNvSpPr>
          <p:nvPr>
            <p:ph type="sldNum" sz="quarter" idx="12"/>
          </p:nvPr>
        </p:nvSpPr>
        <p:spPr/>
        <p:txBody>
          <a:bodyPr/>
          <a:lstStyle/>
          <a:p>
            <a:fld id="{A7F8B4A4-C2C8-4B24-B2BF-D848BC7240A7}" type="slidenum">
              <a:rPr lang="nb-NO" smtClean="0"/>
              <a:t>‹#›</a:t>
            </a:fld>
            <a:endParaRPr lang="nb-NO"/>
          </a:p>
        </p:txBody>
      </p:sp>
    </p:spTree>
    <p:extLst>
      <p:ext uri="{BB962C8B-B14F-4D97-AF65-F5344CB8AC3E}">
        <p14:creationId xmlns:p14="http://schemas.microsoft.com/office/powerpoint/2010/main" val="54381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1549110" y="1956345"/>
            <a:ext cx="9102829" cy="1164593"/>
          </a:xfrm>
        </p:spPr>
        <p:txBody>
          <a:bodyPr/>
          <a:lstStyle/>
          <a:p>
            <a:r>
              <a:rPr lang="nb-NO"/>
              <a:t>Klikk for å redigere tittelstil</a:t>
            </a:r>
          </a:p>
        </p:txBody>
      </p:sp>
    </p:spTree>
    <p:extLst>
      <p:ext uri="{BB962C8B-B14F-4D97-AF65-F5344CB8AC3E}">
        <p14:creationId xmlns:p14="http://schemas.microsoft.com/office/powerpoint/2010/main" val="246525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29F236-56E0-4057-A77B-78802E36226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827C567-0C76-4857-9BAE-78855E6C1B8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E278BA4-CC0B-424C-A904-FC164AADAC67}"/>
              </a:ext>
            </a:extLst>
          </p:cNvPr>
          <p:cNvSpPr>
            <a:spLocks noGrp="1"/>
          </p:cNvSpPr>
          <p:nvPr>
            <p:ph type="dt" sz="half" idx="10"/>
          </p:nvPr>
        </p:nvSpPr>
        <p:spPr/>
        <p:txBody>
          <a:bodyPr/>
          <a:lstStyle/>
          <a:p>
            <a:fld id="{D8B5933F-EC3D-4DA3-A311-C4476B2F88B8}" type="datetimeFigureOut">
              <a:rPr lang="nb-NO" smtClean="0"/>
              <a:t>22.03.2019</a:t>
            </a:fld>
            <a:endParaRPr lang="nb-NO"/>
          </a:p>
        </p:txBody>
      </p:sp>
      <p:sp>
        <p:nvSpPr>
          <p:cNvPr id="5" name="Plassholder for bunntekst 4">
            <a:extLst>
              <a:ext uri="{FF2B5EF4-FFF2-40B4-BE49-F238E27FC236}">
                <a16:creationId xmlns:a16="http://schemas.microsoft.com/office/drawing/2014/main" id="{0C2FB260-B3AF-4468-8626-02DF0FBEDD8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B516937-C137-477E-A817-F61ACC35FFF7}"/>
              </a:ext>
            </a:extLst>
          </p:cNvPr>
          <p:cNvSpPr>
            <a:spLocks noGrp="1"/>
          </p:cNvSpPr>
          <p:nvPr>
            <p:ph type="sldNum" sz="quarter" idx="12"/>
          </p:nvPr>
        </p:nvSpPr>
        <p:spPr/>
        <p:txBody>
          <a:bodyPr/>
          <a:lstStyle/>
          <a:p>
            <a:fld id="{A7F8B4A4-C2C8-4B24-B2BF-D848BC7240A7}" type="slidenum">
              <a:rPr lang="nb-NO" smtClean="0"/>
              <a:t>‹#›</a:t>
            </a:fld>
            <a:endParaRPr lang="nb-NO"/>
          </a:p>
        </p:txBody>
      </p:sp>
    </p:spTree>
    <p:extLst>
      <p:ext uri="{BB962C8B-B14F-4D97-AF65-F5344CB8AC3E}">
        <p14:creationId xmlns:p14="http://schemas.microsoft.com/office/powerpoint/2010/main" val="337597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F1E00B-E9E9-4B6E-8C7A-0F0678CA123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7E37580-ACC3-4BDF-99B2-A029461C04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F9A57D6-3DEF-4557-BE79-94B1539E699C}"/>
              </a:ext>
            </a:extLst>
          </p:cNvPr>
          <p:cNvSpPr>
            <a:spLocks noGrp="1"/>
          </p:cNvSpPr>
          <p:nvPr>
            <p:ph type="dt" sz="half" idx="10"/>
          </p:nvPr>
        </p:nvSpPr>
        <p:spPr/>
        <p:txBody>
          <a:bodyPr/>
          <a:lstStyle/>
          <a:p>
            <a:fld id="{D8B5933F-EC3D-4DA3-A311-C4476B2F88B8}" type="datetimeFigureOut">
              <a:rPr lang="nb-NO" smtClean="0"/>
              <a:t>22.03.2019</a:t>
            </a:fld>
            <a:endParaRPr lang="nb-NO"/>
          </a:p>
        </p:txBody>
      </p:sp>
      <p:sp>
        <p:nvSpPr>
          <p:cNvPr id="5" name="Plassholder for bunntekst 4">
            <a:extLst>
              <a:ext uri="{FF2B5EF4-FFF2-40B4-BE49-F238E27FC236}">
                <a16:creationId xmlns:a16="http://schemas.microsoft.com/office/drawing/2014/main" id="{094D89D8-BE1F-4138-ACF9-60E8103D85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EBC7A23-A763-4176-87E5-C63A36666CD3}"/>
              </a:ext>
            </a:extLst>
          </p:cNvPr>
          <p:cNvSpPr>
            <a:spLocks noGrp="1"/>
          </p:cNvSpPr>
          <p:nvPr>
            <p:ph type="sldNum" sz="quarter" idx="12"/>
          </p:nvPr>
        </p:nvSpPr>
        <p:spPr/>
        <p:txBody>
          <a:bodyPr/>
          <a:lstStyle/>
          <a:p>
            <a:fld id="{A7F8B4A4-C2C8-4B24-B2BF-D848BC7240A7}" type="slidenum">
              <a:rPr lang="nb-NO" smtClean="0"/>
              <a:t>‹#›</a:t>
            </a:fld>
            <a:endParaRPr lang="nb-NO"/>
          </a:p>
        </p:txBody>
      </p:sp>
    </p:spTree>
    <p:extLst>
      <p:ext uri="{BB962C8B-B14F-4D97-AF65-F5344CB8AC3E}">
        <p14:creationId xmlns:p14="http://schemas.microsoft.com/office/powerpoint/2010/main" val="341651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7BC04A-B68E-4914-873B-84D5773078E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7471894-8BBE-429B-8338-98FC18ACBFB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36B75FD-68BA-402F-8067-528444325F7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AE315B5-C3FC-46AF-BD7A-2608C6CEC83A}"/>
              </a:ext>
            </a:extLst>
          </p:cNvPr>
          <p:cNvSpPr>
            <a:spLocks noGrp="1"/>
          </p:cNvSpPr>
          <p:nvPr>
            <p:ph type="dt" sz="half" idx="10"/>
          </p:nvPr>
        </p:nvSpPr>
        <p:spPr/>
        <p:txBody>
          <a:bodyPr/>
          <a:lstStyle/>
          <a:p>
            <a:fld id="{D8B5933F-EC3D-4DA3-A311-C4476B2F88B8}" type="datetimeFigureOut">
              <a:rPr lang="nb-NO" smtClean="0"/>
              <a:t>22.03.2019</a:t>
            </a:fld>
            <a:endParaRPr lang="nb-NO"/>
          </a:p>
        </p:txBody>
      </p:sp>
      <p:sp>
        <p:nvSpPr>
          <p:cNvPr id="6" name="Plassholder for bunntekst 5">
            <a:extLst>
              <a:ext uri="{FF2B5EF4-FFF2-40B4-BE49-F238E27FC236}">
                <a16:creationId xmlns:a16="http://schemas.microsoft.com/office/drawing/2014/main" id="{9115A27C-4D02-4D41-9BEF-4BB7D614D02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326C83-6463-4143-9AED-8643D9787A10}"/>
              </a:ext>
            </a:extLst>
          </p:cNvPr>
          <p:cNvSpPr>
            <a:spLocks noGrp="1"/>
          </p:cNvSpPr>
          <p:nvPr>
            <p:ph type="sldNum" sz="quarter" idx="12"/>
          </p:nvPr>
        </p:nvSpPr>
        <p:spPr/>
        <p:txBody>
          <a:bodyPr/>
          <a:lstStyle/>
          <a:p>
            <a:fld id="{A7F8B4A4-C2C8-4B24-B2BF-D848BC7240A7}" type="slidenum">
              <a:rPr lang="nb-NO" smtClean="0"/>
              <a:t>‹#›</a:t>
            </a:fld>
            <a:endParaRPr lang="nb-NO"/>
          </a:p>
        </p:txBody>
      </p:sp>
    </p:spTree>
    <p:extLst>
      <p:ext uri="{BB962C8B-B14F-4D97-AF65-F5344CB8AC3E}">
        <p14:creationId xmlns:p14="http://schemas.microsoft.com/office/powerpoint/2010/main" val="200199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941E34-37C9-46C9-B650-78D28A46D94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EE58CC6-C39D-4B1C-BB25-438B35133A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7DEE343-7D33-43B7-9275-8357139E2E9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21927E0-4C53-4407-8AB8-807F144A5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70E704A-54C1-4A7E-869C-A83E66C0EA8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FDECB7E-B69A-4073-8B54-EFD965B31BED}"/>
              </a:ext>
            </a:extLst>
          </p:cNvPr>
          <p:cNvSpPr>
            <a:spLocks noGrp="1"/>
          </p:cNvSpPr>
          <p:nvPr>
            <p:ph type="dt" sz="half" idx="10"/>
          </p:nvPr>
        </p:nvSpPr>
        <p:spPr/>
        <p:txBody>
          <a:bodyPr/>
          <a:lstStyle/>
          <a:p>
            <a:fld id="{D8B5933F-EC3D-4DA3-A311-C4476B2F88B8}" type="datetimeFigureOut">
              <a:rPr lang="nb-NO" smtClean="0"/>
              <a:t>22.03.2019</a:t>
            </a:fld>
            <a:endParaRPr lang="nb-NO"/>
          </a:p>
        </p:txBody>
      </p:sp>
      <p:sp>
        <p:nvSpPr>
          <p:cNvPr id="8" name="Plassholder for bunntekst 7">
            <a:extLst>
              <a:ext uri="{FF2B5EF4-FFF2-40B4-BE49-F238E27FC236}">
                <a16:creationId xmlns:a16="http://schemas.microsoft.com/office/drawing/2014/main" id="{472568E8-45A9-4D61-8AAE-813DDF02A6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F5B100A-5405-4B84-8AED-2B5FDC719BCD}"/>
              </a:ext>
            </a:extLst>
          </p:cNvPr>
          <p:cNvSpPr>
            <a:spLocks noGrp="1"/>
          </p:cNvSpPr>
          <p:nvPr>
            <p:ph type="sldNum" sz="quarter" idx="12"/>
          </p:nvPr>
        </p:nvSpPr>
        <p:spPr/>
        <p:txBody>
          <a:bodyPr/>
          <a:lstStyle/>
          <a:p>
            <a:fld id="{A7F8B4A4-C2C8-4B24-B2BF-D848BC7240A7}" type="slidenum">
              <a:rPr lang="nb-NO" smtClean="0"/>
              <a:t>‹#›</a:t>
            </a:fld>
            <a:endParaRPr lang="nb-NO"/>
          </a:p>
        </p:txBody>
      </p:sp>
    </p:spTree>
    <p:extLst>
      <p:ext uri="{BB962C8B-B14F-4D97-AF65-F5344CB8AC3E}">
        <p14:creationId xmlns:p14="http://schemas.microsoft.com/office/powerpoint/2010/main" val="58720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CBE003-E2ED-444B-9306-27E6D6AA439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950AD86-A9B4-4732-819E-5DD23F104C90}"/>
              </a:ext>
            </a:extLst>
          </p:cNvPr>
          <p:cNvSpPr>
            <a:spLocks noGrp="1"/>
          </p:cNvSpPr>
          <p:nvPr>
            <p:ph type="dt" sz="half" idx="10"/>
          </p:nvPr>
        </p:nvSpPr>
        <p:spPr/>
        <p:txBody>
          <a:bodyPr/>
          <a:lstStyle/>
          <a:p>
            <a:fld id="{D8B5933F-EC3D-4DA3-A311-C4476B2F88B8}" type="datetimeFigureOut">
              <a:rPr lang="nb-NO" smtClean="0"/>
              <a:t>22.03.2019</a:t>
            </a:fld>
            <a:endParaRPr lang="nb-NO"/>
          </a:p>
        </p:txBody>
      </p:sp>
      <p:sp>
        <p:nvSpPr>
          <p:cNvPr id="4" name="Plassholder for bunntekst 3">
            <a:extLst>
              <a:ext uri="{FF2B5EF4-FFF2-40B4-BE49-F238E27FC236}">
                <a16:creationId xmlns:a16="http://schemas.microsoft.com/office/drawing/2014/main" id="{46DBEF9C-EC33-4CC1-993F-0F5F1BAE5A5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5A3B36A-BAD3-478F-8B88-C5A71F690DE7}"/>
              </a:ext>
            </a:extLst>
          </p:cNvPr>
          <p:cNvSpPr>
            <a:spLocks noGrp="1"/>
          </p:cNvSpPr>
          <p:nvPr>
            <p:ph type="sldNum" sz="quarter" idx="12"/>
          </p:nvPr>
        </p:nvSpPr>
        <p:spPr/>
        <p:txBody>
          <a:bodyPr/>
          <a:lstStyle/>
          <a:p>
            <a:fld id="{A7F8B4A4-C2C8-4B24-B2BF-D848BC7240A7}" type="slidenum">
              <a:rPr lang="nb-NO" smtClean="0"/>
              <a:t>‹#›</a:t>
            </a:fld>
            <a:endParaRPr lang="nb-NO"/>
          </a:p>
        </p:txBody>
      </p:sp>
    </p:spTree>
    <p:extLst>
      <p:ext uri="{BB962C8B-B14F-4D97-AF65-F5344CB8AC3E}">
        <p14:creationId xmlns:p14="http://schemas.microsoft.com/office/powerpoint/2010/main" val="106326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3E3A4E7-7693-4C2A-B553-F4C29CE1EDA1}"/>
              </a:ext>
            </a:extLst>
          </p:cNvPr>
          <p:cNvSpPr>
            <a:spLocks noGrp="1"/>
          </p:cNvSpPr>
          <p:nvPr>
            <p:ph type="dt" sz="half" idx="10"/>
          </p:nvPr>
        </p:nvSpPr>
        <p:spPr/>
        <p:txBody>
          <a:bodyPr/>
          <a:lstStyle/>
          <a:p>
            <a:fld id="{D8B5933F-EC3D-4DA3-A311-C4476B2F88B8}" type="datetimeFigureOut">
              <a:rPr lang="nb-NO" smtClean="0"/>
              <a:t>22.03.2019</a:t>
            </a:fld>
            <a:endParaRPr lang="nb-NO"/>
          </a:p>
        </p:txBody>
      </p:sp>
      <p:sp>
        <p:nvSpPr>
          <p:cNvPr id="3" name="Plassholder for bunntekst 2">
            <a:extLst>
              <a:ext uri="{FF2B5EF4-FFF2-40B4-BE49-F238E27FC236}">
                <a16:creationId xmlns:a16="http://schemas.microsoft.com/office/drawing/2014/main" id="{2A355387-73E4-43BE-8FD6-F5EE3264C73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84BE83A-5600-4CD0-9BD0-00B52CF1AAE5}"/>
              </a:ext>
            </a:extLst>
          </p:cNvPr>
          <p:cNvSpPr>
            <a:spLocks noGrp="1"/>
          </p:cNvSpPr>
          <p:nvPr>
            <p:ph type="sldNum" sz="quarter" idx="12"/>
          </p:nvPr>
        </p:nvSpPr>
        <p:spPr/>
        <p:txBody>
          <a:bodyPr/>
          <a:lstStyle/>
          <a:p>
            <a:fld id="{A7F8B4A4-C2C8-4B24-B2BF-D848BC7240A7}" type="slidenum">
              <a:rPr lang="nb-NO" smtClean="0"/>
              <a:t>‹#›</a:t>
            </a:fld>
            <a:endParaRPr lang="nb-NO"/>
          </a:p>
        </p:txBody>
      </p:sp>
    </p:spTree>
    <p:extLst>
      <p:ext uri="{BB962C8B-B14F-4D97-AF65-F5344CB8AC3E}">
        <p14:creationId xmlns:p14="http://schemas.microsoft.com/office/powerpoint/2010/main" val="190220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0E42E9-BC26-4171-8C8F-56237AE2687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99D1534-AF36-4F18-8AB7-57B590BCF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B3DA197-92BD-43DD-A75C-584915D18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5D1C155-12A0-4526-9036-0228A88F1650}"/>
              </a:ext>
            </a:extLst>
          </p:cNvPr>
          <p:cNvSpPr>
            <a:spLocks noGrp="1"/>
          </p:cNvSpPr>
          <p:nvPr>
            <p:ph type="dt" sz="half" idx="10"/>
          </p:nvPr>
        </p:nvSpPr>
        <p:spPr/>
        <p:txBody>
          <a:bodyPr/>
          <a:lstStyle/>
          <a:p>
            <a:fld id="{D8B5933F-EC3D-4DA3-A311-C4476B2F88B8}" type="datetimeFigureOut">
              <a:rPr lang="nb-NO" smtClean="0"/>
              <a:t>22.03.2019</a:t>
            </a:fld>
            <a:endParaRPr lang="nb-NO"/>
          </a:p>
        </p:txBody>
      </p:sp>
      <p:sp>
        <p:nvSpPr>
          <p:cNvPr id="6" name="Plassholder for bunntekst 5">
            <a:extLst>
              <a:ext uri="{FF2B5EF4-FFF2-40B4-BE49-F238E27FC236}">
                <a16:creationId xmlns:a16="http://schemas.microsoft.com/office/drawing/2014/main" id="{C5A06FC5-FE33-4512-9334-426E3AD9518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37EB6B2-BAA1-4C43-AACA-B265E1FE15C1}"/>
              </a:ext>
            </a:extLst>
          </p:cNvPr>
          <p:cNvSpPr>
            <a:spLocks noGrp="1"/>
          </p:cNvSpPr>
          <p:nvPr>
            <p:ph type="sldNum" sz="quarter" idx="12"/>
          </p:nvPr>
        </p:nvSpPr>
        <p:spPr/>
        <p:txBody>
          <a:bodyPr/>
          <a:lstStyle/>
          <a:p>
            <a:fld id="{A7F8B4A4-C2C8-4B24-B2BF-D848BC7240A7}" type="slidenum">
              <a:rPr lang="nb-NO" smtClean="0"/>
              <a:t>‹#›</a:t>
            </a:fld>
            <a:endParaRPr lang="nb-NO"/>
          </a:p>
        </p:txBody>
      </p:sp>
    </p:spTree>
    <p:extLst>
      <p:ext uri="{BB962C8B-B14F-4D97-AF65-F5344CB8AC3E}">
        <p14:creationId xmlns:p14="http://schemas.microsoft.com/office/powerpoint/2010/main" val="16669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D113F3-CB6D-4565-AFD8-7C1C5EB3AE1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EA38668-89B0-4273-8F71-D4372A0FE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B7B8286-179A-4158-A999-B70E03EE2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FFF9229-AF20-4EFF-916A-74101562FD27}"/>
              </a:ext>
            </a:extLst>
          </p:cNvPr>
          <p:cNvSpPr>
            <a:spLocks noGrp="1"/>
          </p:cNvSpPr>
          <p:nvPr>
            <p:ph type="dt" sz="half" idx="10"/>
          </p:nvPr>
        </p:nvSpPr>
        <p:spPr/>
        <p:txBody>
          <a:bodyPr/>
          <a:lstStyle/>
          <a:p>
            <a:fld id="{D8B5933F-EC3D-4DA3-A311-C4476B2F88B8}" type="datetimeFigureOut">
              <a:rPr lang="nb-NO" smtClean="0"/>
              <a:t>22.03.2019</a:t>
            </a:fld>
            <a:endParaRPr lang="nb-NO"/>
          </a:p>
        </p:txBody>
      </p:sp>
      <p:sp>
        <p:nvSpPr>
          <p:cNvPr id="6" name="Plassholder for bunntekst 5">
            <a:extLst>
              <a:ext uri="{FF2B5EF4-FFF2-40B4-BE49-F238E27FC236}">
                <a16:creationId xmlns:a16="http://schemas.microsoft.com/office/drawing/2014/main" id="{D9F6B6A7-C889-442E-8C43-59BC38FD1AD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E7FB48A-5921-4AB5-B818-0511DF4645CE}"/>
              </a:ext>
            </a:extLst>
          </p:cNvPr>
          <p:cNvSpPr>
            <a:spLocks noGrp="1"/>
          </p:cNvSpPr>
          <p:nvPr>
            <p:ph type="sldNum" sz="quarter" idx="12"/>
          </p:nvPr>
        </p:nvSpPr>
        <p:spPr/>
        <p:txBody>
          <a:bodyPr/>
          <a:lstStyle/>
          <a:p>
            <a:fld id="{A7F8B4A4-C2C8-4B24-B2BF-D848BC7240A7}" type="slidenum">
              <a:rPr lang="nb-NO" smtClean="0"/>
              <a:t>‹#›</a:t>
            </a:fld>
            <a:endParaRPr lang="nb-NO"/>
          </a:p>
        </p:txBody>
      </p:sp>
    </p:spTree>
    <p:extLst>
      <p:ext uri="{BB962C8B-B14F-4D97-AF65-F5344CB8AC3E}">
        <p14:creationId xmlns:p14="http://schemas.microsoft.com/office/powerpoint/2010/main" val="417645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928FD60-1D53-4F62-9740-EAFA210B0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D6B5BF0-A227-4D5D-B35E-295BD2E663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47A7FD0-60F2-4CAD-8D54-BE6227D56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5933F-EC3D-4DA3-A311-C4476B2F88B8}" type="datetimeFigureOut">
              <a:rPr lang="nb-NO" smtClean="0"/>
              <a:t>22.03.2019</a:t>
            </a:fld>
            <a:endParaRPr lang="nb-NO"/>
          </a:p>
        </p:txBody>
      </p:sp>
      <p:sp>
        <p:nvSpPr>
          <p:cNvPr id="5" name="Plassholder for bunntekst 4">
            <a:extLst>
              <a:ext uri="{FF2B5EF4-FFF2-40B4-BE49-F238E27FC236}">
                <a16:creationId xmlns:a16="http://schemas.microsoft.com/office/drawing/2014/main" id="{19121480-08D2-4411-8E9E-FA122AC21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E56103F-A515-4609-9A8E-4562381B7F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8B4A4-C2C8-4B24-B2BF-D848BC7240A7}" type="slidenum">
              <a:rPr lang="nb-NO" smtClean="0"/>
              <a:t>‹#›</a:t>
            </a:fld>
            <a:endParaRPr lang="nb-NO"/>
          </a:p>
        </p:txBody>
      </p:sp>
    </p:spTree>
    <p:extLst>
      <p:ext uri="{BB962C8B-B14F-4D97-AF65-F5344CB8AC3E}">
        <p14:creationId xmlns:p14="http://schemas.microsoft.com/office/powerpoint/2010/main" val="1005761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F6E337-17BC-4112-B571-11176D911058}"/>
              </a:ext>
            </a:extLst>
          </p:cNvPr>
          <p:cNvSpPr>
            <a:spLocks noGrp="1"/>
          </p:cNvSpPr>
          <p:nvPr>
            <p:ph type="ctrTitle"/>
          </p:nvPr>
        </p:nvSpPr>
        <p:spPr>
          <a:xfrm>
            <a:off x="1524000" y="1122362"/>
            <a:ext cx="9144000" cy="3240087"/>
          </a:xfrm>
        </p:spPr>
        <p:txBody>
          <a:bodyPr>
            <a:normAutofit/>
          </a:bodyPr>
          <a:lstStyle/>
          <a:p>
            <a:r>
              <a:rPr lang="nb-NO" dirty="0">
                <a:solidFill>
                  <a:schemeClr val="bg1"/>
                </a:solidFill>
              </a:rPr>
              <a:t>Ei vrien historie</a:t>
            </a:r>
            <a:br>
              <a:rPr lang="nb-NO" dirty="0">
                <a:solidFill>
                  <a:schemeClr val="bg1"/>
                </a:solidFill>
              </a:rPr>
            </a:br>
            <a:r>
              <a:rPr lang="nb-NO" sz="3600" dirty="0">
                <a:solidFill>
                  <a:schemeClr val="bg1"/>
                </a:solidFill>
              </a:rPr>
              <a:t> eller</a:t>
            </a:r>
            <a:br>
              <a:rPr lang="nb-NO" dirty="0">
                <a:solidFill>
                  <a:schemeClr val="bg1"/>
                </a:solidFill>
              </a:rPr>
            </a:br>
            <a:r>
              <a:rPr lang="nb-NO" sz="3600" dirty="0">
                <a:solidFill>
                  <a:schemeClr val="bg1"/>
                </a:solidFill>
              </a:rPr>
              <a:t>litteraturhistoria som didaktisk utfordring</a:t>
            </a:r>
          </a:p>
        </p:txBody>
      </p:sp>
      <p:sp>
        <p:nvSpPr>
          <p:cNvPr id="3" name="Undertittel 2">
            <a:extLst>
              <a:ext uri="{FF2B5EF4-FFF2-40B4-BE49-F238E27FC236}">
                <a16:creationId xmlns:a16="http://schemas.microsoft.com/office/drawing/2014/main" id="{FE31F577-6096-49B8-A93A-0464357ABC6B}"/>
              </a:ext>
            </a:extLst>
          </p:cNvPr>
          <p:cNvSpPr>
            <a:spLocks noGrp="1"/>
          </p:cNvSpPr>
          <p:nvPr>
            <p:ph type="subTitle" idx="1"/>
          </p:nvPr>
        </p:nvSpPr>
        <p:spPr>
          <a:xfrm>
            <a:off x="1524000" y="4362448"/>
            <a:ext cx="9144000" cy="2070435"/>
          </a:xfrm>
        </p:spPr>
        <p:txBody>
          <a:bodyPr/>
          <a:lstStyle/>
          <a:p>
            <a:endParaRPr lang="nb-NO" dirty="0">
              <a:solidFill>
                <a:schemeClr val="bg1"/>
              </a:solidFill>
            </a:endParaRPr>
          </a:p>
          <a:p>
            <a:endParaRPr lang="nb-NO" dirty="0">
              <a:solidFill>
                <a:schemeClr val="bg1"/>
              </a:solidFill>
            </a:endParaRPr>
          </a:p>
          <a:p>
            <a:r>
              <a:rPr lang="nb-NO" dirty="0">
                <a:solidFill>
                  <a:schemeClr val="bg1"/>
                </a:solidFill>
              </a:rPr>
              <a:t>LNU-konferansen 2019</a:t>
            </a:r>
          </a:p>
          <a:p>
            <a:r>
              <a:rPr lang="nb-NO" sz="1800" dirty="0">
                <a:solidFill>
                  <a:schemeClr val="bg1"/>
                </a:solidFill>
              </a:rPr>
              <a:t>Mads B. Claudi</a:t>
            </a:r>
          </a:p>
        </p:txBody>
      </p:sp>
    </p:spTree>
    <p:extLst>
      <p:ext uri="{BB962C8B-B14F-4D97-AF65-F5344CB8AC3E}">
        <p14:creationId xmlns:p14="http://schemas.microsoft.com/office/powerpoint/2010/main" val="60804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8"/>
            <a:ext cx="8610600" cy="5568812"/>
          </a:xfrm>
        </p:spPr>
        <p:txBody>
          <a:bodyPr>
            <a:normAutofit lnSpcReduction="10000"/>
          </a:bodyPr>
          <a:lstStyle/>
          <a:p>
            <a:pPr marL="0" indent="0">
              <a:lnSpc>
                <a:spcPct val="150000"/>
              </a:lnSpc>
              <a:buNone/>
            </a:pPr>
            <a:r>
              <a:rPr lang="nb-NO" altLang="nb-NO" sz="2600" dirty="0">
                <a:solidFill>
                  <a:schemeClr val="bg1"/>
                </a:solidFill>
                <a:latin typeface="Calibri Light" panose="020F0302020204030204" pitchFamily="34" charset="0"/>
                <a:ea typeface="Arial Unicode MS" panose="020B0604020202020204" pitchFamily="34" charset="-128"/>
                <a:cs typeface="Calibri Light" panose="020F0302020204030204" pitchFamily="34" charset="0"/>
              </a:rPr>
              <a:t>«</a:t>
            </a:r>
            <a:r>
              <a:rPr lang="nb-NO" sz="2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den </a:t>
            </a:r>
            <a:r>
              <a:rPr lang="nb-NO" sz="2600" dirty="0" err="1">
                <a:solidFill>
                  <a:schemeClr val="bg1"/>
                </a:solidFill>
                <a:latin typeface="Calibri Light" panose="020F0302020204030204" pitchFamily="34" charset="0"/>
                <a:ea typeface="Calibri" panose="020F0502020204030204" pitchFamily="34" charset="0"/>
                <a:cs typeface="Calibri Light" panose="020F0302020204030204" pitchFamily="34" charset="0"/>
              </a:rPr>
              <a:t>återställer</a:t>
            </a:r>
            <a:r>
              <a:rPr lang="nb-NO" sz="2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a:t>
            </a:r>
            <a:r>
              <a:rPr lang="nb-NO" sz="2600" dirty="0" err="1">
                <a:solidFill>
                  <a:schemeClr val="bg1"/>
                </a:solidFill>
                <a:latin typeface="Calibri Light" panose="020F0302020204030204" pitchFamily="34" charset="0"/>
                <a:ea typeface="Calibri" panose="020F0502020204030204" pitchFamily="34" charset="0"/>
                <a:cs typeface="Calibri Light" panose="020F0302020204030204" pitchFamily="34" charset="0"/>
              </a:rPr>
              <a:t>kommunikationsprocessen</a:t>
            </a:r>
            <a:r>
              <a:rPr lang="nb-NO" sz="2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a:t>
            </a:r>
            <a:r>
              <a:rPr lang="nb-NO" sz="2600" dirty="0" err="1">
                <a:solidFill>
                  <a:schemeClr val="bg1"/>
                </a:solidFill>
                <a:latin typeface="Calibri Light" panose="020F0302020204030204" pitchFamily="34" charset="0"/>
                <a:ea typeface="Calibri" panose="020F0502020204030204" pitchFamily="34" charset="0"/>
                <a:cs typeface="Calibri Light" panose="020F0302020204030204" pitchFamily="34" charset="0"/>
              </a:rPr>
              <a:t>genom</a:t>
            </a:r>
            <a:r>
              <a:rPr lang="nb-NO" sz="2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att </a:t>
            </a:r>
            <a:r>
              <a:rPr lang="nb-NO" sz="2600" dirty="0" err="1">
                <a:solidFill>
                  <a:schemeClr val="bg1"/>
                </a:solidFill>
                <a:latin typeface="Calibri Light" panose="020F0302020204030204" pitchFamily="34" charset="0"/>
                <a:ea typeface="Calibri" panose="020F0502020204030204" pitchFamily="34" charset="0"/>
                <a:cs typeface="Calibri Light" panose="020F0302020204030204" pitchFamily="34" charset="0"/>
              </a:rPr>
              <a:t>erkänna</a:t>
            </a:r>
            <a:r>
              <a:rPr lang="nb-NO" sz="2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a:t>
            </a:r>
            <a:r>
              <a:rPr lang="nb-NO" sz="2600" dirty="0" err="1">
                <a:solidFill>
                  <a:schemeClr val="bg1"/>
                </a:solidFill>
                <a:latin typeface="Calibri Light" panose="020F0302020204030204" pitchFamily="34" charset="0"/>
                <a:ea typeface="Calibri" panose="020F0502020204030204" pitchFamily="34" charset="0"/>
                <a:cs typeface="Calibri Light" panose="020F0302020204030204" pitchFamily="34" charset="0"/>
              </a:rPr>
              <a:t>sändaren</a:t>
            </a:r>
            <a:r>
              <a:rPr lang="nb-NO" sz="2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 </a:t>
            </a:r>
            <a:r>
              <a:rPr lang="nb-NO" sz="2600" dirty="0" err="1">
                <a:solidFill>
                  <a:schemeClr val="bg1"/>
                </a:solidFill>
                <a:latin typeface="Calibri Light" panose="020F0302020204030204" pitchFamily="34" charset="0"/>
                <a:ea typeface="Calibri" panose="020F0502020204030204" pitchFamily="34" charset="0"/>
                <a:cs typeface="Calibri Light" panose="020F0302020204030204" pitchFamily="34" charset="0"/>
              </a:rPr>
              <a:t>författaren</a:t>
            </a:r>
            <a:r>
              <a:rPr lang="nb-NO" sz="2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som en personlig </a:t>
            </a:r>
            <a:r>
              <a:rPr lang="nb-NO" sz="2600" dirty="0" err="1">
                <a:solidFill>
                  <a:schemeClr val="bg1"/>
                </a:solidFill>
                <a:latin typeface="Calibri Light" panose="020F0302020204030204" pitchFamily="34" charset="0"/>
                <a:ea typeface="Calibri" panose="020F0502020204030204" pitchFamily="34" charset="0"/>
                <a:cs typeface="Calibri Light" panose="020F0302020204030204" pitchFamily="34" charset="0"/>
              </a:rPr>
              <a:t>dimension</a:t>
            </a:r>
            <a:r>
              <a:rPr lang="nb-NO" sz="2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i </a:t>
            </a:r>
            <a:r>
              <a:rPr lang="nb-NO" sz="2600" dirty="0" err="1">
                <a:solidFill>
                  <a:schemeClr val="bg1"/>
                </a:solidFill>
                <a:latin typeface="Calibri Light" panose="020F0302020204030204" pitchFamily="34" charset="0"/>
                <a:ea typeface="Calibri" panose="020F0502020204030204" pitchFamily="34" charset="0"/>
                <a:cs typeface="Calibri Light" panose="020F0302020204030204" pitchFamily="34" charset="0"/>
              </a:rPr>
              <a:t>texten</a:t>
            </a:r>
            <a:r>
              <a:rPr lang="nb-NO" sz="2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t>
            </a:r>
            <a:r>
              <a:rPr lang="nb-NO" altLang="nb-NO" sz="2600" dirty="0">
                <a:solidFill>
                  <a:schemeClr val="bg1"/>
                </a:solidFill>
                <a:latin typeface="Calibri Light" panose="020F0302020204030204" pitchFamily="34" charset="0"/>
                <a:ea typeface="Arial Unicode MS" panose="020B0604020202020204" pitchFamily="34" charset="-128"/>
                <a:cs typeface="Calibri Light" panose="020F0302020204030204" pitchFamily="34" charset="0"/>
              </a:rPr>
              <a:t>»</a:t>
            </a:r>
          </a:p>
          <a:p>
            <a:pPr marL="0" indent="0">
              <a:lnSpc>
                <a:spcPct val="150000"/>
              </a:lnSpc>
              <a:buNone/>
            </a:pPr>
            <a:endParaRPr lang="nb-NO" altLang="nb-NO" sz="2600" dirty="0">
              <a:solidFill>
                <a:schemeClr val="bg1"/>
              </a:solidFill>
              <a:latin typeface="+mj-lt"/>
              <a:ea typeface="Arial Unicode MS" panose="020B0604020202020204" pitchFamily="34" charset="-128"/>
              <a:cs typeface="Arial Unicode MS"/>
            </a:endParaRPr>
          </a:p>
          <a:p>
            <a:pPr marL="0" indent="0">
              <a:lnSpc>
                <a:spcPct val="150000"/>
              </a:lnSpc>
              <a:buNone/>
            </a:pPr>
            <a:r>
              <a:rPr lang="nb-NO" altLang="nb-NO" sz="2600" dirty="0">
                <a:solidFill>
                  <a:schemeClr val="bg1"/>
                </a:solidFill>
                <a:latin typeface="+mj-lt"/>
                <a:ea typeface="Arial Unicode MS" panose="020B0604020202020204" pitchFamily="34" charset="-128"/>
                <a:cs typeface="Arial Unicode MS"/>
              </a:rPr>
              <a:t>«</a:t>
            </a:r>
            <a:r>
              <a:rPr lang="nb-NO" altLang="nb-NO" sz="2600" dirty="0" err="1">
                <a:solidFill>
                  <a:schemeClr val="bg1"/>
                </a:solidFill>
                <a:latin typeface="+mj-lt"/>
                <a:ea typeface="Arial Unicode MS" panose="020B0604020202020204" pitchFamily="34" charset="-128"/>
                <a:cs typeface="Arial Unicode MS"/>
              </a:rPr>
              <a:t>Läsningen</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måste</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alltså</a:t>
            </a:r>
            <a:r>
              <a:rPr lang="nb-NO" altLang="nb-NO" sz="2600" dirty="0">
                <a:solidFill>
                  <a:schemeClr val="bg1"/>
                </a:solidFill>
                <a:latin typeface="+mj-lt"/>
                <a:ea typeface="Arial Unicode MS" panose="020B0604020202020204" pitchFamily="34" charset="-128"/>
                <a:cs typeface="Arial Unicode MS"/>
              </a:rPr>
              <a:t> vara </a:t>
            </a:r>
            <a:r>
              <a:rPr lang="nb-NO" altLang="nb-NO" sz="2600" i="1" dirty="0">
                <a:solidFill>
                  <a:schemeClr val="bg1"/>
                </a:solidFill>
                <a:latin typeface="+mj-lt"/>
                <a:ea typeface="Arial Unicode MS" panose="020B0604020202020204" pitchFamily="34" charset="-128"/>
                <a:cs typeface="Arial Unicode MS"/>
              </a:rPr>
              <a:t>aktiv</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och</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inriktad</a:t>
            </a:r>
            <a:r>
              <a:rPr lang="nb-NO" altLang="nb-NO" sz="2600" dirty="0">
                <a:solidFill>
                  <a:schemeClr val="bg1"/>
                </a:solidFill>
                <a:latin typeface="+mj-lt"/>
                <a:ea typeface="Arial Unicode MS" panose="020B0604020202020204" pitchFamily="34" charset="-128"/>
                <a:cs typeface="Arial Unicode MS"/>
              </a:rPr>
              <a:t> på att </a:t>
            </a:r>
            <a:r>
              <a:rPr lang="nb-NO" altLang="nb-NO" sz="2600" dirty="0" err="1">
                <a:solidFill>
                  <a:schemeClr val="bg1"/>
                </a:solidFill>
                <a:latin typeface="+mj-lt"/>
                <a:ea typeface="Arial Unicode MS" panose="020B0604020202020204" pitchFamily="34" charset="-128"/>
                <a:cs typeface="Arial Unicode MS"/>
              </a:rPr>
              <a:t>undersöka</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texten</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för</a:t>
            </a:r>
            <a:r>
              <a:rPr lang="nb-NO" altLang="nb-NO" sz="2600" dirty="0">
                <a:solidFill>
                  <a:schemeClr val="bg1"/>
                </a:solidFill>
                <a:latin typeface="+mj-lt"/>
                <a:ea typeface="Arial Unicode MS" panose="020B0604020202020204" pitchFamily="34" charset="-128"/>
                <a:cs typeface="Arial Unicode MS"/>
              </a:rPr>
              <a:t> att </a:t>
            </a:r>
            <a:r>
              <a:rPr lang="nb-NO" altLang="nb-NO" sz="2600" dirty="0" err="1">
                <a:solidFill>
                  <a:schemeClr val="bg1"/>
                </a:solidFill>
                <a:latin typeface="+mj-lt"/>
                <a:ea typeface="Arial Unicode MS" panose="020B0604020202020204" pitchFamily="34" charset="-128"/>
                <a:cs typeface="Arial Unicode MS"/>
              </a:rPr>
              <a:t>finna</a:t>
            </a:r>
            <a:r>
              <a:rPr lang="nb-NO" altLang="nb-NO" sz="2600" dirty="0">
                <a:solidFill>
                  <a:schemeClr val="bg1"/>
                </a:solidFill>
                <a:latin typeface="+mj-lt"/>
                <a:ea typeface="Arial Unicode MS" panose="020B0604020202020204" pitchFamily="34" charset="-128"/>
                <a:cs typeface="Arial Unicode MS"/>
              </a:rPr>
              <a:t> ett </a:t>
            </a:r>
            <a:r>
              <a:rPr lang="nb-NO" altLang="nb-NO" sz="2600" dirty="0" err="1">
                <a:solidFill>
                  <a:schemeClr val="bg1"/>
                </a:solidFill>
                <a:latin typeface="+mj-lt"/>
                <a:ea typeface="Arial Unicode MS" panose="020B0604020202020204" pitchFamily="34" charset="-128"/>
                <a:cs typeface="Arial Unicode MS"/>
              </a:rPr>
              <a:t>främmande</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författartemperament</a:t>
            </a:r>
            <a:r>
              <a:rPr lang="nb-NO" altLang="nb-NO" sz="2600" dirty="0">
                <a:solidFill>
                  <a:schemeClr val="bg1"/>
                </a:solidFill>
                <a:latin typeface="+mj-lt"/>
                <a:ea typeface="Arial Unicode MS" panose="020B0604020202020204" pitchFamily="34" charset="-128"/>
                <a:cs typeface="Arial Unicode MS"/>
              </a:rPr>
              <a:t> i den, </a:t>
            </a:r>
            <a:r>
              <a:rPr lang="nb-NO" altLang="nb-NO" sz="2600" dirty="0" err="1">
                <a:solidFill>
                  <a:schemeClr val="bg1"/>
                </a:solidFill>
                <a:latin typeface="+mj-lt"/>
                <a:ea typeface="Arial Unicode MS" panose="020B0604020202020204" pitchFamily="34" charset="-128"/>
                <a:cs typeface="Arial Unicode MS"/>
              </a:rPr>
              <a:t>alltså</a:t>
            </a:r>
            <a:r>
              <a:rPr lang="nb-NO" altLang="nb-NO" sz="2600" dirty="0">
                <a:solidFill>
                  <a:schemeClr val="bg1"/>
                </a:solidFill>
                <a:latin typeface="+mj-lt"/>
                <a:ea typeface="Arial Unicode MS" panose="020B0604020202020204" pitchFamily="34" charset="-128"/>
                <a:cs typeface="Arial Unicode MS"/>
              </a:rPr>
              <a:t> att hitta </a:t>
            </a:r>
            <a:r>
              <a:rPr lang="nb-NO" altLang="nb-NO" sz="2600" i="1" dirty="0" err="1">
                <a:solidFill>
                  <a:schemeClr val="bg1"/>
                </a:solidFill>
                <a:latin typeface="+mj-lt"/>
                <a:ea typeface="Arial Unicode MS" panose="020B0604020202020204" pitchFamily="34" charset="-128"/>
                <a:cs typeface="Arial Unicode MS"/>
              </a:rPr>
              <a:t>något</a:t>
            </a:r>
            <a:r>
              <a:rPr lang="nb-NO" altLang="nb-NO" sz="2600" i="1" dirty="0">
                <a:solidFill>
                  <a:schemeClr val="bg1"/>
                </a:solidFill>
                <a:latin typeface="+mj-lt"/>
                <a:ea typeface="Arial Unicode MS" panose="020B0604020202020204" pitchFamily="34" charset="-128"/>
                <a:cs typeface="Arial Unicode MS"/>
              </a:rPr>
              <a:t> </a:t>
            </a:r>
            <a:r>
              <a:rPr lang="nb-NO" altLang="nb-NO" sz="2600" i="1" dirty="0" err="1">
                <a:solidFill>
                  <a:schemeClr val="bg1"/>
                </a:solidFill>
                <a:latin typeface="+mj-lt"/>
                <a:ea typeface="Arial Unicode MS" panose="020B0604020202020204" pitchFamily="34" charset="-128"/>
                <a:cs typeface="Arial Unicode MS"/>
              </a:rPr>
              <a:t>utanför</a:t>
            </a:r>
            <a:r>
              <a:rPr lang="nb-NO" altLang="nb-NO" sz="2600" i="1" dirty="0">
                <a:solidFill>
                  <a:schemeClr val="bg1"/>
                </a:solidFill>
                <a:latin typeface="+mj-lt"/>
                <a:ea typeface="Arial Unicode MS" panose="020B0604020202020204" pitchFamily="34" charset="-128"/>
                <a:cs typeface="Arial Unicode MS"/>
              </a:rPr>
              <a:t> </a:t>
            </a:r>
            <a:r>
              <a:rPr lang="nb-NO" altLang="nb-NO" sz="2600" i="1" dirty="0" err="1">
                <a:solidFill>
                  <a:schemeClr val="bg1"/>
                </a:solidFill>
                <a:latin typeface="+mj-lt"/>
                <a:ea typeface="Arial Unicode MS" panose="020B0604020202020204" pitchFamily="34" charset="-128"/>
                <a:cs typeface="Arial Unicode MS"/>
              </a:rPr>
              <a:t>läsarens</a:t>
            </a:r>
            <a:r>
              <a:rPr lang="nb-NO" altLang="nb-NO" sz="2600" i="1" dirty="0">
                <a:solidFill>
                  <a:schemeClr val="bg1"/>
                </a:solidFill>
                <a:latin typeface="+mj-lt"/>
                <a:ea typeface="Arial Unicode MS" panose="020B0604020202020204" pitchFamily="34" charset="-128"/>
                <a:cs typeface="Arial Unicode MS"/>
              </a:rPr>
              <a:t> egen personlighet </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för</a:t>
            </a:r>
            <a:r>
              <a:rPr lang="nb-NO" altLang="nb-NO" sz="2600" dirty="0">
                <a:solidFill>
                  <a:schemeClr val="bg1"/>
                </a:solidFill>
                <a:latin typeface="+mj-lt"/>
                <a:ea typeface="Arial Unicode MS" panose="020B0604020202020204" pitchFamily="34" charset="-128"/>
                <a:cs typeface="Arial Unicode MS"/>
              </a:rPr>
              <a:t> att </a:t>
            </a:r>
            <a:r>
              <a:rPr lang="nb-NO" altLang="nb-NO" sz="2600" dirty="0" err="1">
                <a:solidFill>
                  <a:schemeClr val="bg1"/>
                </a:solidFill>
                <a:latin typeface="+mj-lt"/>
                <a:ea typeface="Arial Unicode MS" panose="020B0604020202020204" pitchFamily="34" charset="-128"/>
                <a:cs typeface="Arial Unicode MS"/>
              </a:rPr>
              <a:t>läsaren</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ska</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kunna</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upptäcka</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något</a:t>
            </a:r>
            <a:r>
              <a:rPr lang="nb-NO" altLang="nb-NO" sz="2600" dirty="0">
                <a:solidFill>
                  <a:schemeClr val="bg1"/>
                </a:solidFill>
                <a:latin typeface="+mj-lt"/>
                <a:ea typeface="Arial Unicode MS" panose="020B0604020202020204" pitchFamily="34" charset="-128"/>
                <a:cs typeface="Arial Unicode MS"/>
              </a:rPr>
              <a:t> nytt hos sig </a:t>
            </a:r>
            <a:r>
              <a:rPr lang="nb-NO" altLang="nb-NO" sz="2600" dirty="0" err="1">
                <a:solidFill>
                  <a:schemeClr val="bg1"/>
                </a:solidFill>
                <a:latin typeface="+mj-lt"/>
                <a:ea typeface="Arial Unicode MS" panose="020B0604020202020204" pitchFamily="34" charset="-128"/>
                <a:cs typeface="Arial Unicode MS"/>
              </a:rPr>
              <a:t>själv</a:t>
            </a:r>
            <a:r>
              <a:rPr lang="nb-NO" altLang="nb-NO" sz="2600" dirty="0">
                <a:solidFill>
                  <a:schemeClr val="bg1"/>
                </a:solidFill>
                <a:latin typeface="+mj-lt"/>
                <a:ea typeface="Arial Unicode MS" panose="020B0604020202020204" pitchFamily="34" charset="-128"/>
                <a:cs typeface="Arial Unicode MS"/>
              </a:rPr>
              <a:t>!» </a:t>
            </a:r>
            <a:br>
              <a:rPr lang="nb-NO" altLang="nb-NO" sz="2600" dirty="0">
                <a:solidFill>
                  <a:schemeClr val="bg1"/>
                </a:solidFill>
                <a:latin typeface="Verdana"/>
                <a:ea typeface="Arial Unicode MS" panose="020B0604020202020204" pitchFamily="34" charset="-128"/>
                <a:cs typeface="Arial Unicode MS"/>
              </a:rPr>
            </a:br>
            <a:endParaRPr lang="nb-NO" altLang="nb-NO" sz="2600" dirty="0">
              <a:solidFill>
                <a:schemeClr val="bg1"/>
              </a:solidFill>
              <a:latin typeface="Verdana"/>
              <a:ea typeface="Arial Unicode MS" panose="020B0604020202020204" pitchFamily="34" charset="-128"/>
              <a:cs typeface="Arial Unicode MS"/>
            </a:endParaRPr>
          </a:p>
          <a:p>
            <a:pPr marL="0" indent="0" algn="r">
              <a:lnSpc>
                <a:spcPct val="150000"/>
              </a:lnSpc>
              <a:buNone/>
            </a:pPr>
            <a:r>
              <a:rPr lang="nb-NO" altLang="nb-NO" sz="1800" dirty="0" err="1">
                <a:solidFill>
                  <a:schemeClr val="bg1"/>
                </a:solidFill>
                <a:latin typeface="+mj-lt"/>
                <a:ea typeface="Arial Unicode MS" panose="020B0604020202020204" pitchFamily="34" charset="-128"/>
                <a:cs typeface="Arial Unicode MS"/>
              </a:rPr>
              <a:t>Örjan</a:t>
            </a:r>
            <a:r>
              <a:rPr lang="nb-NO" altLang="nb-NO" sz="1800" dirty="0">
                <a:solidFill>
                  <a:schemeClr val="bg1"/>
                </a:solidFill>
                <a:latin typeface="+mj-lt"/>
                <a:ea typeface="Arial Unicode MS" panose="020B0604020202020204" pitchFamily="34" charset="-128"/>
                <a:cs typeface="Arial Unicode MS"/>
              </a:rPr>
              <a:t> </a:t>
            </a:r>
            <a:r>
              <a:rPr lang="nb-NO" altLang="nb-NO" sz="1800" dirty="0" err="1">
                <a:solidFill>
                  <a:schemeClr val="bg1"/>
                </a:solidFill>
                <a:latin typeface="+mj-lt"/>
                <a:ea typeface="Arial Unicode MS" panose="020B0604020202020204" pitchFamily="34" charset="-128"/>
                <a:cs typeface="Arial Unicode MS"/>
              </a:rPr>
              <a:t>Torell</a:t>
            </a:r>
            <a:r>
              <a:rPr lang="nb-NO" altLang="nb-NO" sz="1800" dirty="0">
                <a:solidFill>
                  <a:schemeClr val="bg1"/>
                </a:solidFill>
                <a:latin typeface="+mj-lt"/>
                <a:ea typeface="Arial Unicode MS" panose="020B0604020202020204" pitchFamily="34" charset="-128"/>
                <a:cs typeface="Arial Unicode MS"/>
              </a:rPr>
              <a:t> (red.). 2002. </a:t>
            </a:r>
            <a:r>
              <a:rPr lang="nb-NO" altLang="nb-NO" sz="1800" i="1" dirty="0" err="1">
                <a:solidFill>
                  <a:schemeClr val="bg1"/>
                </a:solidFill>
                <a:latin typeface="+mj-lt"/>
                <a:ea typeface="Arial Unicode MS" panose="020B0604020202020204" pitchFamily="34" charset="-128"/>
                <a:cs typeface="Arial Unicode MS"/>
              </a:rPr>
              <a:t>Hur</a:t>
            </a:r>
            <a:r>
              <a:rPr lang="nb-NO" altLang="nb-NO" sz="1800" i="1" dirty="0">
                <a:solidFill>
                  <a:schemeClr val="bg1"/>
                </a:solidFill>
                <a:latin typeface="+mj-lt"/>
                <a:ea typeface="Arial Unicode MS" panose="020B0604020202020204" pitchFamily="34" charset="-128"/>
                <a:cs typeface="Arial Unicode MS"/>
              </a:rPr>
              <a:t> </a:t>
            </a:r>
            <a:r>
              <a:rPr lang="nb-NO" altLang="nb-NO" sz="1800" i="1" dirty="0" err="1">
                <a:solidFill>
                  <a:schemeClr val="bg1"/>
                </a:solidFill>
                <a:latin typeface="+mj-lt"/>
                <a:ea typeface="Arial Unicode MS" panose="020B0604020202020204" pitchFamily="34" charset="-128"/>
                <a:cs typeface="Arial Unicode MS"/>
              </a:rPr>
              <a:t>gör</a:t>
            </a:r>
            <a:r>
              <a:rPr lang="nb-NO" altLang="nb-NO" sz="1800" i="1" dirty="0">
                <a:solidFill>
                  <a:schemeClr val="bg1"/>
                </a:solidFill>
                <a:latin typeface="+mj-lt"/>
                <a:ea typeface="Arial Unicode MS" panose="020B0604020202020204" pitchFamily="34" charset="-128"/>
                <a:cs typeface="Arial Unicode MS"/>
              </a:rPr>
              <a:t> man en </a:t>
            </a:r>
            <a:r>
              <a:rPr lang="nb-NO" altLang="nb-NO" sz="1800" i="1" dirty="0" err="1">
                <a:solidFill>
                  <a:schemeClr val="bg1"/>
                </a:solidFill>
                <a:latin typeface="+mj-lt"/>
                <a:ea typeface="Arial Unicode MS" panose="020B0604020202020204" pitchFamily="34" charset="-128"/>
                <a:cs typeface="Arial Unicode MS"/>
              </a:rPr>
              <a:t>litteraturläsare</a:t>
            </a:r>
            <a:r>
              <a:rPr lang="nb-NO" altLang="nb-NO" sz="1800" i="1" dirty="0">
                <a:solidFill>
                  <a:schemeClr val="bg1"/>
                </a:solidFill>
                <a:latin typeface="+mj-lt"/>
                <a:ea typeface="Arial Unicode MS" panose="020B0604020202020204" pitchFamily="34" charset="-128"/>
                <a:cs typeface="Arial Unicode MS"/>
              </a:rPr>
              <a:t>?</a:t>
            </a:r>
            <a:r>
              <a:rPr lang="nb-NO" altLang="nb-NO" sz="1800" dirty="0">
                <a:solidFill>
                  <a:schemeClr val="bg1"/>
                </a:solidFill>
                <a:latin typeface="+mj-lt"/>
                <a:ea typeface="Arial Unicode MS" panose="020B0604020202020204" pitchFamily="34" charset="-128"/>
                <a:cs typeface="Arial Unicode MS"/>
              </a:rPr>
              <a:t>, s. 81 og 42.</a:t>
            </a:r>
            <a:endParaRPr lang="nb-NO" sz="1800" dirty="0">
              <a:solidFill>
                <a:schemeClr val="bg1"/>
              </a:solidFill>
              <a:latin typeface="+mj-lt"/>
            </a:endParaRPr>
          </a:p>
        </p:txBody>
      </p:sp>
    </p:spTree>
    <p:extLst>
      <p:ext uri="{BB962C8B-B14F-4D97-AF65-F5344CB8AC3E}">
        <p14:creationId xmlns:p14="http://schemas.microsoft.com/office/powerpoint/2010/main" val="178070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9"/>
            <a:ext cx="8605221" cy="4726600"/>
          </a:xfrm>
        </p:spPr>
        <p:txBody>
          <a:bodyPr>
            <a:normAutofit/>
          </a:bodyPr>
          <a:lstStyle/>
          <a:p>
            <a:pPr marL="0" indent="0">
              <a:lnSpc>
                <a:spcPct val="150000"/>
              </a:lnSpc>
              <a:buNone/>
            </a:pPr>
            <a:r>
              <a:rPr lang="nb-NO" sz="2600" dirty="0">
                <a:solidFill>
                  <a:schemeClr val="bg1"/>
                </a:solidFill>
                <a:latin typeface="+mj-lt"/>
                <a:ea typeface="Calibri" panose="020F0502020204030204" pitchFamily="34" charset="0"/>
                <a:cs typeface="Times New Roman" panose="02020603050405020304" pitchFamily="18" charset="0"/>
              </a:rPr>
              <a:t>«</a:t>
            </a:r>
            <a:r>
              <a:rPr lang="nb-NO" altLang="nb-NO" sz="2600" dirty="0">
                <a:solidFill>
                  <a:schemeClr val="bg1"/>
                </a:solidFill>
                <a:latin typeface="+mj-lt"/>
                <a:ea typeface="Arial Unicode MS" panose="020B0604020202020204" pitchFamily="34" charset="-128"/>
                <a:cs typeface="Arial Unicode MS"/>
              </a:rPr>
              <a:t>De </a:t>
            </a:r>
            <a:r>
              <a:rPr lang="nb-NO" altLang="nb-NO" sz="2600" dirty="0" err="1">
                <a:solidFill>
                  <a:schemeClr val="bg1"/>
                </a:solidFill>
                <a:latin typeface="+mj-lt"/>
                <a:ea typeface="Arial Unicode MS" panose="020B0604020202020204" pitchFamily="34" charset="-128"/>
                <a:cs typeface="Arial Unicode MS"/>
              </a:rPr>
              <a:t>respekterar</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textens</a:t>
            </a:r>
            <a:r>
              <a:rPr lang="nb-NO" altLang="nb-NO" sz="2600" dirty="0">
                <a:solidFill>
                  <a:schemeClr val="bg1"/>
                </a:solidFill>
                <a:latin typeface="+mj-lt"/>
                <a:ea typeface="Arial Unicode MS" panose="020B0604020202020204" pitchFamily="34" charset="-128"/>
                <a:cs typeface="Arial Unicode MS"/>
              </a:rPr>
              <a:t> ‘du’-</a:t>
            </a:r>
            <a:r>
              <a:rPr lang="nb-NO" altLang="nb-NO" sz="2600" dirty="0" err="1">
                <a:solidFill>
                  <a:schemeClr val="bg1"/>
                </a:solidFill>
                <a:latin typeface="+mj-lt"/>
                <a:ea typeface="Arial Unicode MS" panose="020B0604020202020204" pitchFamily="34" charset="-128"/>
                <a:cs typeface="Arial Unicode MS"/>
              </a:rPr>
              <a:t>dimension</a:t>
            </a:r>
            <a:r>
              <a:rPr lang="nb-NO" altLang="nb-NO" sz="2600" dirty="0">
                <a:solidFill>
                  <a:schemeClr val="bg1"/>
                </a:solidFill>
                <a:latin typeface="+mj-lt"/>
                <a:ea typeface="Arial Unicode MS" panose="020B0604020202020204" pitchFamily="34" charset="-128"/>
                <a:cs typeface="Arial Unicode MS"/>
              </a:rPr>
              <a:t> – de </a:t>
            </a:r>
            <a:r>
              <a:rPr lang="nb-NO" altLang="nb-NO" sz="2600" dirty="0" err="1">
                <a:solidFill>
                  <a:schemeClr val="bg1"/>
                </a:solidFill>
                <a:latin typeface="+mj-lt"/>
                <a:ea typeface="Arial Unicode MS" panose="020B0604020202020204" pitchFamily="34" charset="-128"/>
                <a:cs typeface="Arial Unicode MS"/>
              </a:rPr>
              <a:t>försöker</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finna</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något</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utanför</a:t>
            </a:r>
            <a:r>
              <a:rPr lang="nb-NO" altLang="nb-NO" sz="2600" dirty="0">
                <a:solidFill>
                  <a:schemeClr val="bg1"/>
                </a:solidFill>
                <a:latin typeface="+mj-lt"/>
                <a:ea typeface="Arial Unicode MS" panose="020B0604020202020204" pitchFamily="34" charset="-128"/>
                <a:cs typeface="Arial Unicode MS"/>
              </a:rPr>
              <a:t> sig </a:t>
            </a:r>
            <a:r>
              <a:rPr lang="nb-NO" altLang="nb-NO" sz="2600" dirty="0" err="1">
                <a:solidFill>
                  <a:schemeClr val="bg1"/>
                </a:solidFill>
                <a:latin typeface="+mj-lt"/>
                <a:ea typeface="Arial Unicode MS" panose="020B0604020202020204" pitchFamily="34" charset="-128"/>
                <a:cs typeface="Arial Unicode MS"/>
              </a:rPr>
              <a:t>själva</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något</a:t>
            </a:r>
            <a:r>
              <a:rPr lang="nb-NO" altLang="nb-NO" sz="2600" dirty="0">
                <a:solidFill>
                  <a:schemeClr val="bg1"/>
                </a:solidFill>
                <a:latin typeface="+mj-lt"/>
                <a:ea typeface="Arial Unicode MS" panose="020B0604020202020204" pitchFamily="34" charset="-128"/>
                <a:cs typeface="Arial Unicode MS"/>
              </a:rPr>
              <a:t> nytt </a:t>
            </a:r>
            <a:r>
              <a:rPr lang="nb-NO" altLang="nb-NO" sz="2600" dirty="0" err="1">
                <a:solidFill>
                  <a:schemeClr val="bg1"/>
                </a:solidFill>
                <a:latin typeface="+mj-lt"/>
                <a:ea typeface="Arial Unicode MS" panose="020B0604020202020204" pitchFamily="34" charset="-128"/>
                <a:cs typeface="Arial Unicode MS"/>
              </a:rPr>
              <a:t>och</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annorlunda</a:t>
            </a:r>
            <a:r>
              <a:rPr lang="nb-NO" altLang="nb-NO" sz="2600" dirty="0">
                <a:solidFill>
                  <a:schemeClr val="bg1"/>
                </a:solidFill>
                <a:latin typeface="+mj-lt"/>
                <a:ea typeface="Arial Unicode MS" panose="020B0604020202020204" pitchFamily="34" charset="-128"/>
                <a:cs typeface="Arial Unicode MS"/>
              </a:rPr>
              <a:t> som de </a:t>
            </a:r>
            <a:r>
              <a:rPr lang="nb-NO" altLang="nb-NO" sz="2600" dirty="0" err="1">
                <a:solidFill>
                  <a:schemeClr val="bg1"/>
                </a:solidFill>
                <a:latin typeface="+mj-lt"/>
                <a:ea typeface="Arial Unicode MS" panose="020B0604020202020204" pitchFamily="34" charset="-128"/>
                <a:cs typeface="Arial Unicode MS"/>
              </a:rPr>
              <a:t>inte</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känner</a:t>
            </a:r>
            <a:r>
              <a:rPr lang="nb-NO" altLang="nb-NO" sz="2600" dirty="0">
                <a:solidFill>
                  <a:schemeClr val="bg1"/>
                </a:solidFill>
                <a:latin typeface="+mj-lt"/>
                <a:ea typeface="Arial Unicode MS" panose="020B0604020202020204" pitchFamily="34" charset="-128"/>
                <a:cs typeface="Arial Unicode MS"/>
              </a:rPr>
              <a:t> til.» </a:t>
            </a:r>
            <a:br>
              <a:rPr lang="nb-NO" altLang="nb-NO" sz="2600" dirty="0">
                <a:solidFill>
                  <a:schemeClr val="bg1"/>
                </a:solidFill>
                <a:latin typeface="+mj-lt"/>
                <a:ea typeface="+mj-ea"/>
                <a:cs typeface="+mj-cs"/>
              </a:rPr>
            </a:br>
            <a:endParaRPr lang="nb-NO" altLang="nb-NO" sz="2600" dirty="0">
              <a:solidFill>
                <a:schemeClr val="bg1"/>
              </a:solidFill>
              <a:latin typeface="+mj-lt"/>
              <a:ea typeface="+mj-ea"/>
              <a:cs typeface="+mj-cs"/>
            </a:endParaRPr>
          </a:p>
          <a:p>
            <a:pPr marL="0" indent="0" algn="r">
              <a:lnSpc>
                <a:spcPct val="150000"/>
              </a:lnSpc>
              <a:buNone/>
            </a:pPr>
            <a:br>
              <a:rPr lang="nb-NO" altLang="nb-NO" sz="2600" dirty="0">
                <a:solidFill>
                  <a:schemeClr val="bg1"/>
                </a:solidFill>
                <a:latin typeface="+mj-lt"/>
                <a:ea typeface="+mj-ea"/>
                <a:cs typeface="+mj-cs"/>
              </a:rPr>
            </a:br>
            <a:r>
              <a:rPr lang="nb-NO" altLang="nb-NO" sz="1900" dirty="0" err="1">
                <a:solidFill>
                  <a:schemeClr val="bg1"/>
                </a:solidFill>
                <a:latin typeface="+mj-lt"/>
              </a:rPr>
              <a:t>Örjan</a:t>
            </a:r>
            <a:r>
              <a:rPr lang="nb-NO" altLang="nb-NO" sz="1900" dirty="0">
                <a:solidFill>
                  <a:schemeClr val="bg1"/>
                </a:solidFill>
                <a:latin typeface="+mj-lt"/>
              </a:rPr>
              <a:t> </a:t>
            </a:r>
            <a:r>
              <a:rPr lang="nb-NO" altLang="nb-NO" sz="1900" dirty="0" err="1">
                <a:solidFill>
                  <a:schemeClr val="bg1"/>
                </a:solidFill>
                <a:latin typeface="+mj-lt"/>
              </a:rPr>
              <a:t>Torell</a:t>
            </a:r>
            <a:r>
              <a:rPr lang="nb-NO" altLang="nb-NO" sz="1900" dirty="0">
                <a:solidFill>
                  <a:schemeClr val="bg1"/>
                </a:solidFill>
                <a:latin typeface="+mj-lt"/>
              </a:rPr>
              <a:t> (red.). 2002. </a:t>
            </a:r>
            <a:r>
              <a:rPr lang="nb-NO" altLang="nb-NO" sz="1900" i="1" dirty="0" err="1">
                <a:solidFill>
                  <a:schemeClr val="bg1"/>
                </a:solidFill>
                <a:latin typeface="+mj-lt"/>
              </a:rPr>
              <a:t>Hur</a:t>
            </a:r>
            <a:r>
              <a:rPr lang="nb-NO" altLang="nb-NO" sz="1900" i="1" dirty="0">
                <a:solidFill>
                  <a:schemeClr val="bg1"/>
                </a:solidFill>
                <a:latin typeface="+mj-lt"/>
              </a:rPr>
              <a:t> </a:t>
            </a:r>
            <a:r>
              <a:rPr lang="nb-NO" altLang="nb-NO" sz="1900" i="1" dirty="0" err="1">
                <a:solidFill>
                  <a:schemeClr val="bg1"/>
                </a:solidFill>
                <a:latin typeface="+mj-lt"/>
              </a:rPr>
              <a:t>gör</a:t>
            </a:r>
            <a:r>
              <a:rPr lang="nb-NO" altLang="nb-NO" sz="1900" i="1" dirty="0">
                <a:solidFill>
                  <a:schemeClr val="bg1"/>
                </a:solidFill>
                <a:latin typeface="+mj-lt"/>
              </a:rPr>
              <a:t> man en </a:t>
            </a:r>
            <a:r>
              <a:rPr lang="nb-NO" altLang="nb-NO" sz="1900" i="1" dirty="0" err="1">
                <a:solidFill>
                  <a:schemeClr val="bg1"/>
                </a:solidFill>
                <a:latin typeface="+mj-lt"/>
              </a:rPr>
              <a:t>litteraturläsare</a:t>
            </a:r>
            <a:r>
              <a:rPr lang="nb-NO" altLang="nb-NO" sz="1900" i="1" dirty="0">
                <a:solidFill>
                  <a:schemeClr val="bg1"/>
                </a:solidFill>
                <a:latin typeface="+mj-lt"/>
              </a:rPr>
              <a:t>?</a:t>
            </a:r>
            <a:r>
              <a:rPr lang="nb-NO" altLang="nb-NO" sz="1900" dirty="0">
                <a:solidFill>
                  <a:schemeClr val="bg1"/>
                </a:solidFill>
                <a:latin typeface="+mj-lt"/>
              </a:rPr>
              <a:t>, s. 77.</a:t>
            </a:r>
            <a:endParaRPr lang="nb-NO" sz="1900" dirty="0">
              <a:solidFill>
                <a:schemeClr val="bg1"/>
              </a:solidFill>
              <a:latin typeface="+mj-lt"/>
            </a:endParaRPr>
          </a:p>
        </p:txBody>
      </p:sp>
    </p:spTree>
    <p:extLst>
      <p:ext uri="{BB962C8B-B14F-4D97-AF65-F5344CB8AC3E}">
        <p14:creationId xmlns:p14="http://schemas.microsoft.com/office/powerpoint/2010/main" val="117032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a:p>
        </p:txBody>
      </p:sp>
    </p:spTree>
    <p:extLst>
      <p:ext uri="{BB962C8B-B14F-4D97-AF65-F5344CB8AC3E}">
        <p14:creationId xmlns:p14="http://schemas.microsoft.com/office/powerpoint/2010/main" val="3667520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9"/>
            <a:ext cx="8605221" cy="4726600"/>
          </a:xfrm>
        </p:spPr>
        <p:txBody>
          <a:bodyPr>
            <a:normAutofit/>
          </a:bodyPr>
          <a:lstStyle/>
          <a:p>
            <a:pPr marL="0" indent="0">
              <a:lnSpc>
                <a:spcPct val="150000"/>
              </a:lnSpc>
              <a:buNone/>
            </a:pPr>
            <a:r>
              <a:rPr lang="nb-NO" sz="2600" dirty="0">
                <a:solidFill>
                  <a:schemeClr val="bg1"/>
                </a:solidFill>
                <a:latin typeface="+mj-lt"/>
                <a:ea typeface="Calibri" panose="020F0502020204030204" pitchFamily="34" charset="0"/>
                <a:cs typeface="Times New Roman" panose="02020603050405020304" pitchFamily="18" charset="0"/>
              </a:rPr>
              <a:t>«Kunstverket fremstilles som en meningsstruktur med et samlende tema skapt av spenningsfylte språkrelasjoner, der forholdet mellom form og innhold sees som en funksjonell enhet.»</a:t>
            </a:r>
            <a:br>
              <a:rPr lang="nb-NO" altLang="nb-NO" sz="2600" dirty="0">
                <a:solidFill>
                  <a:schemeClr val="bg1"/>
                </a:solidFill>
                <a:latin typeface="+mj-lt"/>
                <a:ea typeface="+mj-ea"/>
                <a:cs typeface="+mj-cs"/>
              </a:rPr>
            </a:br>
            <a:endParaRPr lang="nb-NO" altLang="nb-NO" sz="2600" dirty="0">
              <a:solidFill>
                <a:schemeClr val="bg1"/>
              </a:solidFill>
              <a:latin typeface="+mj-lt"/>
              <a:ea typeface="+mj-ea"/>
              <a:cs typeface="+mj-cs"/>
            </a:endParaRPr>
          </a:p>
          <a:p>
            <a:pPr marL="0" indent="0" algn="r">
              <a:buNone/>
            </a:pPr>
            <a:endParaRPr lang="nb-NO" sz="1800" dirty="0">
              <a:solidFill>
                <a:schemeClr val="bg1"/>
              </a:solidFill>
              <a:latin typeface="+mj-lt"/>
            </a:endParaRPr>
          </a:p>
          <a:p>
            <a:pPr marL="0" indent="0" algn="r">
              <a:buNone/>
            </a:pPr>
            <a:r>
              <a:rPr lang="nb-NO" sz="1800" dirty="0">
                <a:solidFill>
                  <a:schemeClr val="bg1"/>
                </a:solidFill>
                <a:latin typeface="+mj-lt"/>
              </a:rPr>
              <a:t>Jacob Lothe et al. 2007. </a:t>
            </a:r>
            <a:r>
              <a:rPr lang="nb-NO" sz="1800" i="1" dirty="0">
                <a:solidFill>
                  <a:schemeClr val="bg1"/>
                </a:solidFill>
                <a:latin typeface="+mj-lt"/>
              </a:rPr>
              <a:t>Litteraturvitenskapelig leksikon</a:t>
            </a:r>
            <a:r>
              <a:rPr lang="nb-NO" sz="1800" dirty="0">
                <a:solidFill>
                  <a:schemeClr val="bg1"/>
                </a:solidFill>
                <a:latin typeface="+mj-lt"/>
              </a:rPr>
              <a:t>, s. 156.</a:t>
            </a:r>
            <a:endParaRPr lang="nb-NO" sz="1800" dirty="0">
              <a:solidFill>
                <a:schemeClr val="bg1"/>
              </a:solidFill>
              <a:highlight>
                <a:srgbClr val="FFFF00"/>
              </a:highlight>
              <a:latin typeface="+mj-lt"/>
            </a:endParaRPr>
          </a:p>
        </p:txBody>
      </p:sp>
    </p:spTree>
    <p:extLst>
      <p:ext uri="{BB962C8B-B14F-4D97-AF65-F5344CB8AC3E}">
        <p14:creationId xmlns:p14="http://schemas.microsoft.com/office/powerpoint/2010/main" val="350780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øyrebuet pil 3"/>
          <p:cNvSpPr/>
          <p:nvPr/>
        </p:nvSpPr>
        <p:spPr>
          <a:xfrm rot="16200000">
            <a:off x="5218748" y="1948555"/>
            <a:ext cx="2027664" cy="4449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6" name="Høyrebuet pil 5"/>
          <p:cNvSpPr/>
          <p:nvPr/>
        </p:nvSpPr>
        <p:spPr>
          <a:xfrm rot="5400000">
            <a:off x="5032686" y="-101552"/>
            <a:ext cx="1944216" cy="44496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7" name="TekstSylinder 6"/>
          <p:cNvSpPr txBox="1"/>
          <p:nvPr/>
        </p:nvSpPr>
        <p:spPr>
          <a:xfrm>
            <a:off x="3158480" y="2833755"/>
            <a:ext cx="2016224" cy="523220"/>
          </a:xfrm>
          <a:prstGeom prst="rect">
            <a:avLst/>
          </a:prstGeom>
          <a:noFill/>
        </p:spPr>
        <p:txBody>
          <a:bodyPr wrap="square" rtlCol="0">
            <a:spAutoFit/>
          </a:bodyPr>
          <a:lstStyle/>
          <a:p>
            <a:r>
              <a:rPr lang="nb-NO" sz="2800" dirty="0">
                <a:solidFill>
                  <a:schemeClr val="bg1"/>
                </a:solidFill>
              </a:rPr>
              <a:t>Del</a:t>
            </a:r>
          </a:p>
        </p:txBody>
      </p:sp>
      <p:sp>
        <p:nvSpPr>
          <p:cNvPr id="8" name="TekstSylinder 7"/>
          <p:cNvSpPr txBox="1"/>
          <p:nvPr/>
        </p:nvSpPr>
        <p:spPr>
          <a:xfrm>
            <a:off x="8345096" y="2833755"/>
            <a:ext cx="2304256" cy="523220"/>
          </a:xfrm>
          <a:prstGeom prst="rect">
            <a:avLst/>
          </a:prstGeom>
          <a:noFill/>
        </p:spPr>
        <p:txBody>
          <a:bodyPr wrap="square" rtlCol="0">
            <a:spAutoFit/>
          </a:bodyPr>
          <a:lstStyle/>
          <a:p>
            <a:r>
              <a:rPr lang="nb-NO" sz="2800" dirty="0">
                <a:solidFill>
                  <a:schemeClr val="bg1"/>
                </a:solidFill>
              </a:rPr>
              <a:t>Helhet</a:t>
            </a:r>
          </a:p>
        </p:txBody>
      </p:sp>
    </p:spTree>
    <p:extLst>
      <p:ext uri="{BB962C8B-B14F-4D97-AF65-F5344CB8AC3E}">
        <p14:creationId xmlns:p14="http://schemas.microsoft.com/office/powerpoint/2010/main" val="188407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kebent trekant 3">
            <a:extLst>
              <a:ext uri="{FF2B5EF4-FFF2-40B4-BE49-F238E27FC236}">
                <a16:creationId xmlns:a16="http://schemas.microsoft.com/office/drawing/2014/main" id="{04998D4C-7B9C-44A2-8BB1-363276261D63}"/>
              </a:ext>
            </a:extLst>
          </p:cNvPr>
          <p:cNvSpPr/>
          <p:nvPr/>
        </p:nvSpPr>
        <p:spPr>
          <a:xfrm>
            <a:off x="4058652" y="1491919"/>
            <a:ext cx="4074695" cy="36415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5" name="TekstSylinder 4">
            <a:extLst>
              <a:ext uri="{FF2B5EF4-FFF2-40B4-BE49-F238E27FC236}">
                <a16:creationId xmlns:a16="http://schemas.microsoft.com/office/drawing/2014/main" id="{F4D0FE06-43B1-46B0-A528-3D349339B0C3}"/>
              </a:ext>
            </a:extLst>
          </p:cNvPr>
          <p:cNvSpPr txBox="1"/>
          <p:nvPr/>
        </p:nvSpPr>
        <p:spPr>
          <a:xfrm>
            <a:off x="5120641" y="288091"/>
            <a:ext cx="1965960" cy="954107"/>
          </a:xfrm>
          <a:prstGeom prst="rect">
            <a:avLst/>
          </a:prstGeom>
          <a:noFill/>
        </p:spPr>
        <p:txBody>
          <a:bodyPr wrap="square" rtlCol="0">
            <a:spAutoFit/>
          </a:bodyPr>
          <a:lstStyle/>
          <a:p>
            <a:pPr algn="ctr"/>
            <a:r>
              <a:rPr lang="nb-NO" sz="2800" dirty="0">
                <a:solidFill>
                  <a:schemeClr val="bg1"/>
                </a:solidFill>
              </a:rPr>
              <a:t>Tekstens </a:t>
            </a:r>
          </a:p>
          <a:p>
            <a:pPr algn="ctr"/>
            <a:r>
              <a:rPr lang="nb-NO" sz="2800" dirty="0">
                <a:solidFill>
                  <a:schemeClr val="bg1"/>
                </a:solidFill>
              </a:rPr>
              <a:t>enkeltdeler</a:t>
            </a:r>
          </a:p>
        </p:txBody>
      </p:sp>
      <p:sp>
        <p:nvSpPr>
          <p:cNvPr id="6" name="TekstSylinder 5">
            <a:extLst>
              <a:ext uri="{FF2B5EF4-FFF2-40B4-BE49-F238E27FC236}">
                <a16:creationId xmlns:a16="http://schemas.microsoft.com/office/drawing/2014/main" id="{AED73D9B-A50D-457A-B294-07FA3EA847E2}"/>
              </a:ext>
            </a:extLst>
          </p:cNvPr>
          <p:cNvSpPr txBox="1"/>
          <p:nvPr/>
        </p:nvSpPr>
        <p:spPr>
          <a:xfrm>
            <a:off x="7894320" y="5537009"/>
            <a:ext cx="2849078" cy="954107"/>
          </a:xfrm>
          <a:prstGeom prst="rect">
            <a:avLst/>
          </a:prstGeom>
          <a:noFill/>
        </p:spPr>
        <p:txBody>
          <a:bodyPr wrap="square" rtlCol="0">
            <a:spAutoFit/>
          </a:bodyPr>
          <a:lstStyle/>
          <a:p>
            <a:r>
              <a:rPr lang="nb-NO" sz="2800" dirty="0">
                <a:solidFill>
                  <a:schemeClr val="bg1"/>
                </a:solidFill>
              </a:rPr>
              <a:t>Teksten </a:t>
            </a:r>
          </a:p>
          <a:p>
            <a:r>
              <a:rPr lang="nb-NO" sz="2800" dirty="0">
                <a:solidFill>
                  <a:schemeClr val="bg1"/>
                </a:solidFill>
              </a:rPr>
              <a:t>som helhet</a:t>
            </a:r>
          </a:p>
        </p:txBody>
      </p:sp>
      <p:sp>
        <p:nvSpPr>
          <p:cNvPr id="7" name="TekstSylinder 6">
            <a:extLst>
              <a:ext uri="{FF2B5EF4-FFF2-40B4-BE49-F238E27FC236}">
                <a16:creationId xmlns:a16="http://schemas.microsoft.com/office/drawing/2014/main" id="{EB521F7C-0BDE-4BC8-BFB1-A113753D7325}"/>
              </a:ext>
            </a:extLst>
          </p:cNvPr>
          <p:cNvSpPr txBox="1"/>
          <p:nvPr/>
        </p:nvSpPr>
        <p:spPr>
          <a:xfrm>
            <a:off x="2377441" y="5537009"/>
            <a:ext cx="1981200" cy="954107"/>
          </a:xfrm>
          <a:prstGeom prst="rect">
            <a:avLst/>
          </a:prstGeom>
          <a:noFill/>
        </p:spPr>
        <p:txBody>
          <a:bodyPr wrap="square" rtlCol="0">
            <a:spAutoFit/>
          </a:bodyPr>
          <a:lstStyle/>
          <a:p>
            <a:pPr algn="r"/>
            <a:r>
              <a:rPr lang="nb-NO" sz="2800" dirty="0">
                <a:solidFill>
                  <a:schemeClr val="bg1"/>
                </a:solidFill>
              </a:rPr>
              <a:t>Tekstens </a:t>
            </a:r>
          </a:p>
          <a:p>
            <a:pPr algn="r"/>
            <a:r>
              <a:rPr lang="nb-NO" sz="2800" dirty="0">
                <a:solidFill>
                  <a:schemeClr val="bg1"/>
                </a:solidFill>
              </a:rPr>
              <a:t>kontekst(er)</a:t>
            </a:r>
          </a:p>
        </p:txBody>
      </p:sp>
      <p:cxnSp>
        <p:nvCxnSpPr>
          <p:cNvPr id="9" name="Rett pilkobling 8">
            <a:extLst>
              <a:ext uri="{FF2B5EF4-FFF2-40B4-BE49-F238E27FC236}">
                <a16:creationId xmlns:a16="http://schemas.microsoft.com/office/drawing/2014/main" id="{2DC08332-F2D3-4B45-AC7B-FE805F4A589B}"/>
              </a:ext>
            </a:extLst>
          </p:cNvPr>
          <p:cNvCxnSpPr>
            <a:cxnSpLocks/>
          </p:cNvCxnSpPr>
          <p:nvPr/>
        </p:nvCxnSpPr>
        <p:spPr>
          <a:xfrm flipH="1">
            <a:off x="3673643" y="1491919"/>
            <a:ext cx="2149641" cy="36415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Rett pilkobling 11">
            <a:extLst>
              <a:ext uri="{FF2B5EF4-FFF2-40B4-BE49-F238E27FC236}">
                <a16:creationId xmlns:a16="http://schemas.microsoft.com/office/drawing/2014/main" id="{C40A3529-80AF-4E3A-891A-99DF64A5E574}"/>
              </a:ext>
            </a:extLst>
          </p:cNvPr>
          <p:cNvCxnSpPr>
            <a:cxnSpLocks/>
          </p:cNvCxnSpPr>
          <p:nvPr/>
        </p:nvCxnSpPr>
        <p:spPr>
          <a:xfrm>
            <a:off x="6352676" y="1491919"/>
            <a:ext cx="2181725" cy="36415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Rett pilkobling 14">
            <a:extLst>
              <a:ext uri="{FF2B5EF4-FFF2-40B4-BE49-F238E27FC236}">
                <a16:creationId xmlns:a16="http://schemas.microsoft.com/office/drawing/2014/main" id="{6E94E314-8271-4906-B712-8BD134DE2AF7}"/>
              </a:ext>
            </a:extLst>
          </p:cNvPr>
          <p:cNvCxnSpPr>
            <a:cxnSpLocks/>
          </p:cNvCxnSpPr>
          <p:nvPr/>
        </p:nvCxnSpPr>
        <p:spPr>
          <a:xfrm>
            <a:off x="4058652" y="5408516"/>
            <a:ext cx="4074695" cy="1940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ktangel 1"/>
          <p:cNvSpPr/>
          <p:nvPr/>
        </p:nvSpPr>
        <p:spPr>
          <a:xfrm>
            <a:off x="5254591" y="3358418"/>
            <a:ext cx="3988067" cy="954107"/>
          </a:xfrm>
          <a:prstGeom prst="rect">
            <a:avLst/>
          </a:prstGeom>
        </p:spPr>
        <p:txBody>
          <a:bodyPr wrap="square">
            <a:spAutoFit/>
          </a:bodyPr>
          <a:lstStyle/>
          <a:p>
            <a:r>
              <a:rPr lang="nb-NO" altLang="nb-NO" sz="2800" dirty="0">
                <a:solidFill>
                  <a:schemeClr val="bg1"/>
                </a:solidFill>
                <a:latin typeface="Calibri Light" panose="020F0302020204030204" pitchFamily="34" charset="0"/>
                <a:ea typeface="Arial Unicode MS" panose="020B0604020202020204" pitchFamily="34" charset="-128"/>
                <a:cs typeface="Calibri Light" panose="020F0302020204030204" pitchFamily="34" charset="0"/>
              </a:rPr>
              <a:t>Forståelse/</a:t>
            </a:r>
          </a:p>
          <a:p>
            <a:r>
              <a:rPr lang="nb-NO" altLang="nb-NO" sz="2800" dirty="0">
                <a:solidFill>
                  <a:schemeClr val="bg1"/>
                </a:solidFill>
                <a:latin typeface="Calibri Light" panose="020F0302020204030204" pitchFamily="34" charset="0"/>
                <a:ea typeface="Arial Unicode MS" panose="020B0604020202020204" pitchFamily="34" charset="-128"/>
                <a:cs typeface="Calibri Light" panose="020F0302020204030204" pitchFamily="34" charset="0"/>
              </a:rPr>
              <a:t>fortolkning</a:t>
            </a:r>
            <a:endParaRPr lang="nb-NO" sz="2800" dirty="0"/>
          </a:p>
        </p:txBody>
      </p:sp>
    </p:spTree>
    <p:extLst>
      <p:ext uri="{BB962C8B-B14F-4D97-AF65-F5344CB8AC3E}">
        <p14:creationId xmlns:p14="http://schemas.microsoft.com/office/powerpoint/2010/main" val="320825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7260CB-84D7-41CB-99A6-113C58248BED}"/>
              </a:ext>
            </a:extLst>
          </p:cNvPr>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2"/>
          <a:stretch>
            <a:fillRect/>
          </a:stretch>
        </p:blipFill>
        <p:spPr>
          <a:xfrm>
            <a:off x="6098692" y="-45063"/>
            <a:ext cx="5318207" cy="6903064"/>
          </a:xfrm>
          <a:prstGeom prst="rect">
            <a:avLst/>
          </a:prstGeom>
        </p:spPr>
      </p:pic>
      <p:pic>
        <p:nvPicPr>
          <p:cNvPr id="3" name="Bilde 2"/>
          <p:cNvPicPr>
            <a:picLocks noChangeAspect="1"/>
          </p:cNvPicPr>
          <p:nvPr/>
        </p:nvPicPr>
        <p:blipFill>
          <a:blip r:embed="rId3"/>
          <a:stretch>
            <a:fillRect/>
          </a:stretch>
        </p:blipFill>
        <p:spPr>
          <a:xfrm>
            <a:off x="738188" y="0"/>
            <a:ext cx="5360504" cy="6934199"/>
          </a:xfrm>
          <a:prstGeom prst="rect">
            <a:avLst/>
          </a:prstGeom>
        </p:spPr>
      </p:pic>
      <p:sp>
        <p:nvSpPr>
          <p:cNvPr id="5" name="TekstSylinder 4"/>
          <p:cNvSpPr txBox="1"/>
          <p:nvPr/>
        </p:nvSpPr>
        <p:spPr>
          <a:xfrm>
            <a:off x="9258300" y="6553200"/>
            <a:ext cx="2132956" cy="307777"/>
          </a:xfrm>
          <a:prstGeom prst="rect">
            <a:avLst/>
          </a:prstGeom>
          <a:noFill/>
        </p:spPr>
        <p:txBody>
          <a:bodyPr wrap="none" rtlCol="0">
            <a:spAutoFit/>
          </a:bodyPr>
          <a:lstStyle/>
          <a:p>
            <a:r>
              <a:rPr lang="nb-NO" sz="1400" i="1" dirty="0"/>
              <a:t>Morgenbladet</a:t>
            </a:r>
            <a:r>
              <a:rPr lang="nb-NO" sz="1400" dirty="0"/>
              <a:t>, 24.05.1845</a:t>
            </a:r>
          </a:p>
        </p:txBody>
      </p:sp>
    </p:spTree>
    <p:extLst>
      <p:ext uri="{BB962C8B-B14F-4D97-AF65-F5344CB8AC3E}">
        <p14:creationId xmlns:p14="http://schemas.microsoft.com/office/powerpoint/2010/main" val="425972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9"/>
            <a:ext cx="8605221" cy="4351338"/>
          </a:xfrm>
        </p:spPr>
        <p:txBody>
          <a:bodyPr/>
          <a:lstStyle/>
          <a:p>
            <a:pPr marL="0" indent="0">
              <a:lnSpc>
                <a:spcPct val="150000"/>
              </a:lnSpc>
              <a:buNone/>
            </a:pPr>
            <a:r>
              <a:rPr lang="nb-NO" altLang="nb-NO" sz="2600" dirty="0">
                <a:solidFill>
                  <a:schemeClr val="bg1"/>
                </a:solidFill>
                <a:latin typeface="Calibri Light" panose="020F0302020204030204"/>
                <a:ea typeface="+mj-ea"/>
                <a:cs typeface="+mj-cs"/>
              </a:rPr>
              <a:t>«Fokus på </a:t>
            </a:r>
            <a:r>
              <a:rPr lang="nb-NO" altLang="nb-NO" sz="2600" dirty="0" err="1">
                <a:solidFill>
                  <a:schemeClr val="bg1"/>
                </a:solidFill>
                <a:latin typeface="Calibri Light" panose="020F0302020204030204"/>
                <a:ea typeface="+mj-ea"/>
                <a:cs typeface="+mj-cs"/>
              </a:rPr>
              <a:t>generel</a:t>
            </a:r>
            <a:r>
              <a:rPr lang="nb-NO" altLang="nb-NO" sz="2600" dirty="0">
                <a:solidFill>
                  <a:schemeClr val="bg1"/>
                </a:solidFill>
                <a:latin typeface="Calibri Light" panose="020F0302020204030204"/>
                <a:ea typeface="+mj-ea"/>
                <a:cs typeface="+mj-cs"/>
              </a:rPr>
              <a:t> viden </a:t>
            </a:r>
            <a:r>
              <a:rPr lang="nb-NO" altLang="nb-NO" sz="2600" dirty="0" err="1">
                <a:solidFill>
                  <a:schemeClr val="bg1"/>
                </a:solidFill>
                <a:latin typeface="Calibri Light" panose="020F0302020204030204"/>
                <a:ea typeface="+mj-ea"/>
                <a:cs typeface="+mj-cs"/>
              </a:rPr>
              <a:t>forud</a:t>
            </a:r>
            <a:r>
              <a:rPr lang="nb-NO" altLang="nb-NO" sz="2600" dirty="0">
                <a:solidFill>
                  <a:schemeClr val="bg1"/>
                </a:solidFill>
                <a:latin typeface="Calibri Light" panose="020F0302020204030204"/>
                <a:ea typeface="+mj-ea"/>
                <a:cs typeface="+mj-cs"/>
              </a:rPr>
              <a:t> for </a:t>
            </a:r>
            <a:r>
              <a:rPr lang="nb-NO" altLang="nb-NO" sz="2600" dirty="0" err="1">
                <a:solidFill>
                  <a:schemeClr val="bg1"/>
                </a:solidFill>
                <a:latin typeface="Calibri Light" panose="020F0302020204030204"/>
                <a:ea typeface="+mj-ea"/>
                <a:cs typeface="+mj-cs"/>
              </a:rPr>
              <a:t>læsningen</a:t>
            </a:r>
            <a:r>
              <a:rPr lang="nb-NO" altLang="nb-NO" sz="2600" dirty="0">
                <a:solidFill>
                  <a:schemeClr val="bg1"/>
                </a:solidFill>
                <a:latin typeface="Calibri Light" panose="020F0302020204030204"/>
                <a:ea typeface="+mj-ea"/>
                <a:cs typeface="+mj-cs"/>
              </a:rPr>
              <a:t> giver en lukket, deduktiv </a:t>
            </a:r>
            <a:r>
              <a:rPr lang="nb-NO" altLang="nb-NO" sz="2600" dirty="0" err="1">
                <a:solidFill>
                  <a:schemeClr val="bg1"/>
                </a:solidFill>
                <a:latin typeface="Calibri Light" panose="020F0302020204030204"/>
                <a:ea typeface="+mj-ea"/>
                <a:cs typeface="+mj-cs"/>
              </a:rPr>
              <a:t>proces</a:t>
            </a:r>
            <a:r>
              <a:rPr lang="nb-NO" altLang="nb-NO" sz="2600" dirty="0">
                <a:solidFill>
                  <a:schemeClr val="bg1"/>
                </a:solidFill>
                <a:latin typeface="Calibri Light" panose="020F0302020204030204"/>
                <a:ea typeface="+mj-ea"/>
                <a:cs typeface="+mj-cs"/>
              </a:rPr>
              <a:t>, hvor </a:t>
            </a:r>
            <a:r>
              <a:rPr lang="nb-NO" altLang="nb-NO" sz="2600" dirty="0" err="1">
                <a:solidFill>
                  <a:schemeClr val="bg1"/>
                </a:solidFill>
                <a:latin typeface="Calibri Light" panose="020F0302020204030204"/>
                <a:ea typeface="+mj-ea"/>
                <a:cs typeface="+mj-cs"/>
              </a:rPr>
              <a:t>eleverne</a:t>
            </a:r>
            <a:r>
              <a:rPr lang="nb-NO" altLang="nb-NO" sz="2600" dirty="0">
                <a:solidFill>
                  <a:schemeClr val="bg1"/>
                </a:solidFill>
                <a:latin typeface="Calibri Light" panose="020F0302020204030204"/>
                <a:ea typeface="+mj-ea"/>
                <a:cs typeface="+mj-cs"/>
              </a:rPr>
              <a:t> </a:t>
            </a:r>
            <a:r>
              <a:rPr lang="nb-NO" altLang="nb-NO" sz="2600" dirty="0" err="1">
                <a:solidFill>
                  <a:schemeClr val="bg1"/>
                </a:solidFill>
                <a:latin typeface="Calibri Light" panose="020F0302020204030204"/>
                <a:ea typeface="+mj-ea"/>
                <a:cs typeface="+mj-cs"/>
              </a:rPr>
              <a:t>læser</a:t>
            </a:r>
            <a:r>
              <a:rPr lang="nb-NO" altLang="nb-NO" sz="2600" dirty="0">
                <a:solidFill>
                  <a:schemeClr val="bg1"/>
                </a:solidFill>
                <a:latin typeface="Calibri Light" panose="020F0302020204030204"/>
                <a:ea typeface="+mj-ea"/>
                <a:cs typeface="+mj-cs"/>
              </a:rPr>
              <a:t> teksten med </a:t>
            </a:r>
            <a:r>
              <a:rPr lang="nb-NO" altLang="nb-NO" sz="2600" dirty="0" err="1">
                <a:solidFill>
                  <a:schemeClr val="bg1"/>
                </a:solidFill>
                <a:latin typeface="Calibri Light" panose="020F0302020204030204"/>
                <a:ea typeface="+mj-ea"/>
                <a:cs typeface="+mj-cs"/>
              </a:rPr>
              <a:t>henblik</a:t>
            </a:r>
            <a:r>
              <a:rPr lang="nb-NO" altLang="nb-NO" sz="2600" dirty="0">
                <a:solidFill>
                  <a:schemeClr val="bg1"/>
                </a:solidFill>
                <a:latin typeface="Calibri Light" panose="020F0302020204030204"/>
                <a:ea typeface="+mj-ea"/>
                <a:cs typeface="+mj-cs"/>
              </a:rPr>
              <a:t> på at </a:t>
            </a:r>
            <a:r>
              <a:rPr lang="nb-NO" altLang="nb-NO" sz="2600" dirty="0" err="1">
                <a:solidFill>
                  <a:schemeClr val="bg1"/>
                </a:solidFill>
                <a:latin typeface="Calibri Light" panose="020F0302020204030204"/>
                <a:ea typeface="+mj-ea"/>
                <a:cs typeface="+mj-cs"/>
              </a:rPr>
              <a:t>bekræfte</a:t>
            </a:r>
            <a:r>
              <a:rPr lang="nb-NO" altLang="nb-NO" sz="2600" dirty="0">
                <a:solidFill>
                  <a:schemeClr val="bg1"/>
                </a:solidFill>
                <a:latin typeface="Calibri Light" panose="020F0302020204030204"/>
                <a:ea typeface="+mj-ea"/>
                <a:cs typeface="+mj-cs"/>
              </a:rPr>
              <a:t> generelle </a:t>
            </a:r>
            <a:r>
              <a:rPr lang="nb-NO" altLang="nb-NO" sz="2600" dirty="0" err="1">
                <a:solidFill>
                  <a:schemeClr val="bg1"/>
                </a:solidFill>
                <a:latin typeface="Calibri Light" panose="020F0302020204030204"/>
                <a:ea typeface="+mj-ea"/>
                <a:cs typeface="+mj-cs"/>
              </a:rPr>
              <a:t>træk</a:t>
            </a:r>
            <a:r>
              <a:rPr lang="nb-NO" altLang="nb-NO" sz="2600" dirty="0">
                <a:solidFill>
                  <a:schemeClr val="bg1"/>
                </a:solidFill>
                <a:latin typeface="Calibri Light" panose="020F0302020204030204"/>
                <a:ea typeface="+mj-ea"/>
                <a:cs typeface="+mj-cs"/>
              </a:rPr>
              <a:t>.» </a:t>
            </a:r>
            <a:br>
              <a:rPr lang="nb-NO" altLang="nb-NO" sz="2600" dirty="0">
                <a:solidFill>
                  <a:schemeClr val="bg1"/>
                </a:solidFill>
                <a:latin typeface="Calibri Light" panose="020F0302020204030204"/>
                <a:ea typeface="+mj-ea"/>
                <a:cs typeface="+mj-cs"/>
              </a:rPr>
            </a:br>
            <a:endParaRPr lang="nb-NO" altLang="nb-NO" sz="2600" dirty="0">
              <a:solidFill>
                <a:schemeClr val="bg1"/>
              </a:solidFill>
              <a:latin typeface="Calibri Light" panose="020F0302020204030204"/>
              <a:ea typeface="+mj-ea"/>
              <a:cs typeface="+mj-cs"/>
            </a:endParaRPr>
          </a:p>
          <a:p>
            <a:pPr marL="0" indent="0">
              <a:lnSpc>
                <a:spcPct val="150000"/>
              </a:lnSpc>
              <a:buNone/>
            </a:pPr>
            <a:endParaRPr lang="nb-NO" altLang="nb-NO" sz="2600" dirty="0">
              <a:solidFill>
                <a:schemeClr val="bg1"/>
              </a:solidFill>
              <a:latin typeface="Calibri Light" panose="020F0302020204030204"/>
              <a:ea typeface="+mj-ea"/>
              <a:cs typeface="+mj-cs"/>
            </a:endParaRPr>
          </a:p>
          <a:p>
            <a:pPr marL="0" indent="0" algn="r">
              <a:lnSpc>
                <a:spcPct val="150000"/>
              </a:lnSpc>
              <a:buNone/>
            </a:pPr>
            <a:r>
              <a:rPr lang="nb-NO" altLang="nb-NO" sz="1800" dirty="0">
                <a:solidFill>
                  <a:schemeClr val="bg1"/>
                </a:solidFill>
                <a:latin typeface="Calibri Light" panose="020F0302020204030204"/>
                <a:ea typeface="+mj-ea"/>
                <a:cs typeface="+mj-cs"/>
              </a:rPr>
              <a:t>Thomas </a:t>
            </a:r>
            <a:r>
              <a:rPr lang="nb-NO" altLang="nb-NO" sz="1800" dirty="0" err="1">
                <a:solidFill>
                  <a:schemeClr val="bg1"/>
                </a:solidFill>
                <a:latin typeface="Calibri Light" panose="020F0302020204030204"/>
                <a:ea typeface="+mj-ea"/>
                <a:cs typeface="+mj-cs"/>
              </a:rPr>
              <a:t>Illum</a:t>
            </a:r>
            <a:r>
              <a:rPr lang="nb-NO" altLang="nb-NO" sz="1800" dirty="0">
                <a:solidFill>
                  <a:schemeClr val="bg1"/>
                </a:solidFill>
                <a:latin typeface="Calibri Light" panose="020F0302020204030204"/>
                <a:ea typeface="+mj-ea"/>
                <a:cs typeface="+mj-cs"/>
              </a:rPr>
              <a:t> Hansen. 2011. </a:t>
            </a:r>
            <a:r>
              <a:rPr lang="nb-NO" altLang="nb-NO" sz="1800" i="1" dirty="0">
                <a:solidFill>
                  <a:schemeClr val="bg1"/>
                </a:solidFill>
                <a:latin typeface="Calibri Light" panose="020F0302020204030204"/>
                <a:ea typeface="+mj-ea"/>
                <a:cs typeface="+mj-cs"/>
              </a:rPr>
              <a:t>Kognitiv </a:t>
            </a:r>
            <a:r>
              <a:rPr lang="nb-NO" altLang="nb-NO" sz="1800" i="1" dirty="0" err="1">
                <a:solidFill>
                  <a:schemeClr val="bg1"/>
                </a:solidFill>
                <a:latin typeface="Calibri Light" panose="020F0302020204030204"/>
                <a:ea typeface="+mj-ea"/>
                <a:cs typeface="+mj-cs"/>
              </a:rPr>
              <a:t>litteraturdidaktik</a:t>
            </a:r>
            <a:r>
              <a:rPr lang="nb-NO" altLang="nb-NO" sz="1800" dirty="0">
                <a:solidFill>
                  <a:schemeClr val="bg1"/>
                </a:solidFill>
                <a:latin typeface="Calibri Light" panose="020F0302020204030204"/>
                <a:ea typeface="+mj-ea"/>
                <a:cs typeface="+mj-cs"/>
              </a:rPr>
              <a:t>, s. 141f.</a:t>
            </a:r>
            <a:endParaRPr lang="nb-NO" sz="1800" dirty="0">
              <a:solidFill>
                <a:schemeClr val="bg1"/>
              </a:solidFill>
            </a:endParaRPr>
          </a:p>
        </p:txBody>
      </p:sp>
    </p:spTree>
    <p:extLst>
      <p:ext uri="{BB962C8B-B14F-4D97-AF65-F5344CB8AC3E}">
        <p14:creationId xmlns:p14="http://schemas.microsoft.com/office/powerpoint/2010/main" val="326199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a:p>
        </p:txBody>
      </p:sp>
    </p:spTree>
    <p:extLst>
      <p:ext uri="{BB962C8B-B14F-4D97-AF65-F5344CB8AC3E}">
        <p14:creationId xmlns:p14="http://schemas.microsoft.com/office/powerpoint/2010/main" val="293429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a:extLst>
              <a:ext uri="{FF2B5EF4-FFF2-40B4-BE49-F238E27FC236}">
                <a16:creationId xmlns:a16="http://schemas.microsoft.com/office/drawing/2014/main" id="{967BBC1E-BCC8-4601-9B39-7037FD961B9C}"/>
              </a:ext>
            </a:extLst>
          </p:cNvPr>
          <p:cNvSpPr>
            <a:spLocks noGrp="1" noChangeArrowheads="1"/>
          </p:cNvSpPr>
          <p:nvPr>
            <p:ph type="title"/>
          </p:nvPr>
        </p:nvSpPr>
        <p:spPr/>
        <p:txBody>
          <a:bodyPr/>
          <a:lstStyle/>
          <a:p>
            <a:endParaRPr lang="nb-NO" altLang="nb-NO"/>
          </a:p>
        </p:txBody>
      </p:sp>
      <p:pic>
        <p:nvPicPr>
          <p:cNvPr id="22531" name="Bilde 2">
            <a:extLst>
              <a:ext uri="{FF2B5EF4-FFF2-40B4-BE49-F238E27FC236}">
                <a16:creationId xmlns:a16="http://schemas.microsoft.com/office/drawing/2014/main" id="{C9D15328-9AAD-4195-BA96-DA3D1BF96D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3943" y="-48945"/>
            <a:ext cx="5261472" cy="703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a:p>
        </p:txBody>
      </p:sp>
    </p:spTree>
    <p:extLst>
      <p:ext uri="{BB962C8B-B14F-4D97-AF65-F5344CB8AC3E}">
        <p14:creationId xmlns:p14="http://schemas.microsoft.com/office/powerpoint/2010/main" val="3881141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Bilde 5">
            <a:extLst>
              <a:ext uri="{FF2B5EF4-FFF2-40B4-BE49-F238E27FC236}">
                <a16:creationId xmlns:a16="http://schemas.microsoft.com/office/drawing/2014/main" id="{D954D0B4-66B8-4505-B573-D6C4E727D4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4972" y="1"/>
            <a:ext cx="5199181" cy="69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Bilde 4">
            <a:extLst>
              <a:ext uri="{FF2B5EF4-FFF2-40B4-BE49-F238E27FC236}">
                <a16:creationId xmlns:a16="http://schemas.microsoft.com/office/drawing/2014/main" id="{3BF63575-D8D2-4AB0-9BB1-2A88F7AB51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765" y="-60960"/>
            <a:ext cx="5251264" cy="701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9"/>
            <a:ext cx="8605221" cy="4351338"/>
          </a:xfrm>
        </p:spPr>
        <p:txBody>
          <a:bodyPr/>
          <a:lstStyle/>
          <a:p>
            <a:pPr marL="0" indent="0">
              <a:lnSpc>
                <a:spcPct val="150000"/>
              </a:lnSpc>
              <a:buNone/>
            </a:pPr>
            <a:r>
              <a:rPr lang="nb-NO" altLang="nb-NO" sz="2600" dirty="0">
                <a:solidFill>
                  <a:schemeClr val="bg1"/>
                </a:solidFill>
                <a:latin typeface="+mj-lt"/>
                <a:ea typeface="+mj-ea"/>
                <a:cs typeface="+mj-cs"/>
              </a:rPr>
              <a:t>«</a:t>
            </a:r>
            <a:r>
              <a:rPr lang="nb-NO" altLang="nb-NO" sz="2600" dirty="0" err="1">
                <a:solidFill>
                  <a:schemeClr val="bg1"/>
                </a:solidFill>
                <a:latin typeface="+mj-lt"/>
                <a:ea typeface="Arial Unicode MS" panose="020B0604020202020204" pitchFamily="34" charset="-128"/>
                <a:cs typeface="Arial Unicode MS"/>
              </a:rPr>
              <a:t>Modsætningsforhold</a:t>
            </a:r>
            <a:r>
              <a:rPr lang="nb-NO" altLang="nb-NO" sz="2600" dirty="0">
                <a:solidFill>
                  <a:schemeClr val="bg1"/>
                </a:solidFill>
                <a:latin typeface="+mj-lt"/>
                <a:ea typeface="Arial Unicode MS" panose="020B0604020202020204" pitchFamily="34" charset="-128"/>
                <a:cs typeface="Arial Unicode MS"/>
              </a:rPr>
              <a:t> </a:t>
            </a:r>
            <a:r>
              <a:rPr lang="nb-NO" altLang="nb-NO" sz="2600" dirty="0" err="1">
                <a:solidFill>
                  <a:schemeClr val="bg1"/>
                </a:solidFill>
                <a:latin typeface="+mj-lt"/>
                <a:ea typeface="Arial Unicode MS" panose="020B0604020202020204" pitchFamily="34" charset="-128"/>
                <a:cs typeface="Arial Unicode MS"/>
              </a:rPr>
              <a:t>mellem</a:t>
            </a:r>
            <a:r>
              <a:rPr lang="nb-NO" altLang="nb-NO" sz="2600" dirty="0">
                <a:solidFill>
                  <a:schemeClr val="bg1"/>
                </a:solidFill>
                <a:latin typeface="+mj-lt"/>
                <a:ea typeface="Arial Unicode MS" panose="020B0604020202020204" pitchFamily="34" charset="-128"/>
                <a:cs typeface="Arial Unicode MS"/>
              </a:rPr>
              <a:t> epoker, perioder, personer og strømninger spiller derfor en kognitiv rolle som </a:t>
            </a:r>
            <a:r>
              <a:rPr lang="nb-NO" altLang="nb-NO" sz="2600" dirty="0" err="1">
                <a:solidFill>
                  <a:schemeClr val="bg1"/>
                </a:solidFill>
                <a:latin typeface="+mj-lt"/>
                <a:ea typeface="Arial Unicode MS" panose="020B0604020202020204" pitchFamily="34" charset="-128"/>
                <a:cs typeface="Arial Unicode MS"/>
              </a:rPr>
              <a:t>stillads</a:t>
            </a:r>
            <a:r>
              <a:rPr lang="nb-NO" altLang="nb-NO" sz="2600" dirty="0">
                <a:solidFill>
                  <a:schemeClr val="bg1"/>
                </a:solidFill>
                <a:latin typeface="+mj-lt"/>
                <a:ea typeface="Arial Unicode MS" panose="020B0604020202020204" pitchFamily="34" charset="-128"/>
                <a:cs typeface="Arial Unicode MS"/>
              </a:rPr>
              <a:t> for </a:t>
            </a:r>
            <a:r>
              <a:rPr lang="nb-NO" altLang="nb-NO" sz="2600" dirty="0" err="1">
                <a:solidFill>
                  <a:schemeClr val="bg1"/>
                </a:solidFill>
                <a:latin typeface="+mj-lt"/>
                <a:ea typeface="Arial Unicode MS" panose="020B0604020202020204" pitchFamily="34" charset="-128"/>
                <a:cs typeface="Arial Unicode MS"/>
              </a:rPr>
              <a:t>elevernes</a:t>
            </a:r>
            <a:r>
              <a:rPr lang="nb-NO" altLang="nb-NO" sz="2600" dirty="0">
                <a:solidFill>
                  <a:schemeClr val="bg1"/>
                </a:solidFill>
                <a:latin typeface="+mj-lt"/>
                <a:ea typeface="Arial Unicode MS" panose="020B0604020202020204" pitchFamily="34" charset="-128"/>
                <a:cs typeface="Arial Unicode MS"/>
              </a:rPr>
              <a:t> læring.» </a:t>
            </a:r>
            <a:br>
              <a:rPr lang="nb-NO" altLang="nb-NO" sz="2600" dirty="0">
                <a:solidFill>
                  <a:schemeClr val="bg1"/>
                </a:solidFill>
                <a:latin typeface="Calibri Light" panose="020F0302020204030204"/>
                <a:ea typeface="+mj-ea"/>
                <a:cs typeface="+mj-cs"/>
              </a:rPr>
            </a:br>
            <a:endParaRPr lang="nb-NO" altLang="nb-NO" sz="2600" dirty="0">
              <a:solidFill>
                <a:schemeClr val="bg1"/>
              </a:solidFill>
              <a:latin typeface="Calibri Light" panose="020F0302020204030204"/>
              <a:ea typeface="+mj-ea"/>
              <a:cs typeface="+mj-cs"/>
            </a:endParaRPr>
          </a:p>
          <a:p>
            <a:pPr marL="0" indent="0">
              <a:lnSpc>
                <a:spcPct val="150000"/>
              </a:lnSpc>
              <a:buNone/>
            </a:pPr>
            <a:endParaRPr lang="nb-NO" altLang="nb-NO" sz="2600" dirty="0">
              <a:solidFill>
                <a:schemeClr val="bg1"/>
              </a:solidFill>
              <a:latin typeface="Calibri Light" panose="020F0302020204030204"/>
              <a:ea typeface="+mj-ea"/>
              <a:cs typeface="+mj-cs"/>
            </a:endParaRPr>
          </a:p>
          <a:p>
            <a:pPr marL="0" indent="0" algn="r">
              <a:lnSpc>
                <a:spcPct val="150000"/>
              </a:lnSpc>
              <a:buNone/>
            </a:pPr>
            <a:r>
              <a:rPr lang="nb-NO" altLang="nb-NO" sz="1800" dirty="0">
                <a:solidFill>
                  <a:schemeClr val="bg1"/>
                </a:solidFill>
                <a:latin typeface="Calibri Light" panose="020F0302020204030204"/>
                <a:ea typeface="+mj-ea"/>
                <a:cs typeface="+mj-cs"/>
              </a:rPr>
              <a:t>Thomas </a:t>
            </a:r>
            <a:r>
              <a:rPr lang="nb-NO" altLang="nb-NO" sz="1800" dirty="0" err="1">
                <a:solidFill>
                  <a:schemeClr val="bg1"/>
                </a:solidFill>
                <a:latin typeface="Calibri Light" panose="020F0302020204030204"/>
                <a:ea typeface="+mj-ea"/>
                <a:cs typeface="+mj-cs"/>
              </a:rPr>
              <a:t>Illum</a:t>
            </a:r>
            <a:r>
              <a:rPr lang="nb-NO" altLang="nb-NO" sz="1800" dirty="0">
                <a:solidFill>
                  <a:schemeClr val="bg1"/>
                </a:solidFill>
                <a:latin typeface="Calibri Light" panose="020F0302020204030204"/>
                <a:ea typeface="+mj-ea"/>
                <a:cs typeface="+mj-cs"/>
              </a:rPr>
              <a:t> Hansen. 2011. </a:t>
            </a:r>
            <a:r>
              <a:rPr lang="nb-NO" altLang="nb-NO" sz="1800" i="1" dirty="0">
                <a:solidFill>
                  <a:schemeClr val="bg1"/>
                </a:solidFill>
                <a:latin typeface="Calibri Light" panose="020F0302020204030204"/>
                <a:ea typeface="+mj-ea"/>
                <a:cs typeface="+mj-cs"/>
              </a:rPr>
              <a:t>Kognitiv </a:t>
            </a:r>
            <a:r>
              <a:rPr lang="nb-NO" altLang="nb-NO" sz="1800" i="1" dirty="0" err="1">
                <a:solidFill>
                  <a:schemeClr val="bg1"/>
                </a:solidFill>
                <a:latin typeface="Calibri Light" panose="020F0302020204030204"/>
                <a:ea typeface="+mj-ea"/>
                <a:cs typeface="+mj-cs"/>
              </a:rPr>
              <a:t>litteraturdidaktik</a:t>
            </a:r>
            <a:r>
              <a:rPr lang="nb-NO" altLang="nb-NO" sz="1800" dirty="0">
                <a:solidFill>
                  <a:schemeClr val="bg1"/>
                </a:solidFill>
                <a:latin typeface="Calibri Light" panose="020F0302020204030204"/>
                <a:ea typeface="+mj-ea"/>
                <a:cs typeface="+mj-cs"/>
              </a:rPr>
              <a:t>, s. 172.</a:t>
            </a:r>
            <a:endParaRPr lang="nb-NO" sz="1800" dirty="0">
              <a:solidFill>
                <a:schemeClr val="bg1"/>
              </a:solidFill>
            </a:endParaRPr>
          </a:p>
        </p:txBody>
      </p:sp>
    </p:spTree>
    <p:extLst>
      <p:ext uri="{BB962C8B-B14F-4D97-AF65-F5344CB8AC3E}">
        <p14:creationId xmlns:p14="http://schemas.microsoft.com/office/powerpoint/2010/main" val="323793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a:extLst>
              <a:ext uri="{FF2B5EF4-FFF2-40B4-BE49-F238E27FC236}">
                <a16:creationId xmlns:a16="http://schemas.microsoft.com/office/drawing/2014/main" id="{F183677A-F3AF-446E-9878-C7B4D79DE02B}"/>
              </a:ext>
            </a:extLst>
          </p:cNvPr>
          <p:cNvSpPr>
            <a:spLocks noGrp="1" noChangeArrowheads="1"/>
          </p:cNvSpPr>
          <p:nvPr>
            <p:ph type="title"/>
          </p:nvPr>
        </p:nvSpPr>
        <p:spPr/>
        <p:txBody>
          <a:bodyPr/>
          <a:lstStyle/>
          <a:p>
            <a:endParaRPr lang="nb-NO" altLang="nb-NO"/>
          </a:p>
        </p:txBody>
      </p:sp>
      <p:pic>
        <p:nvPicPr>
          <p:cNvPr id="4" name="Bilde 3"/>
          <p:cNvPicPr>
            <a:picLocks noChangeAspect="1"/>
          </p:cNvPicPr>
          <p:nvPr/>
        </p:nvPicPr>
        <p:blipFill>
          <a:blip r:embed="rId2"/>
          <a:stretch>
            <a:fillRect/>
          </a:stretch>
        </p:blipFill>
        <p:spPr>
          <a:xfrm>
            <a:off x="4056847" y="-24785"/>
            <a:ext cx="4092043" cy="6882785"/>
          </a:xfrm>
          <a:prstGeom prst="rect">
            <a:avLst/>
          </a:prstGeom>
        </p:spPr>
      </p:pic>
      <p:sp>
        <p:nvSpPr>
          <p:cNvPr id="5" name="TekstSylinder 4"/>
          <p:cNvSpPr txBox="1"/>
          <p:nvPr/>
        </p:nvSpPr>
        <p:spPr>
          <a:xfrm>
            <a:off x="10186737" y="6497052"/>
            <a:ext cx="1790234" cy="307777"/>
          </a:xfrm>
          <a:prstGeom prst="rect">
            <a:avLst/>
          </a:prstGeom>
          <a:noFill/>
        </p:spPr>
        <p:txBody>
          <a:bodyPr wrap="none" rtlCol="0">
            <a:spAutoFit/>
          </a:bodyPr>
          <a:lstStyle/>
          <a:p>
            <a:r>
              <a:rPr lang="nb-NO" sz="1400" dirty="0">
                <a:solidFill>
                  <a:schemeClr val="bg1"/>
                </a:solidFill>
              </a:rPr>
              <a:t>© Nasjonalbiblioteket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8" y="1273948"/>
            <a:ext cx="8894782" cy="5584052"/>
          </a:xfrm>
        </p:spPr>
        <p:txBody>
          <a:bodyPr>
            <a:normAutofit fontScale="70000" lnSpcReduction="20000"/>
          </a:bodyPr>
          <a:lstStyle/>
          <a:p>
            <a:pPr marL="0" indent="0">
              <a:lnSpc>
                <a:spcPct val="170000"/>
              </a:lnSpc>
              <a:buNone/>
            </a:pPr>
            <a:r>
              <a:rPr lang="nb-NO" sz="3700" dirty="0">
                <a:solidFill>
                  <a:schemeClr val="bg1"/>
                </a:solidFill>
                <a:latin typeface="+mj-lt"/>
                <a:ea typeface="Calibri" panose="020F0502020204030204" pitchFamily="34" charset="0"/>
                <a:cs typeface="Times New Roman" panose="02020603050405020304" pitchFamily="18" charset="0"/>
              </a:rPr>
              <a:t>«Det kan neppe være tvil om at Vinje var en av de </a:t>
            </a:r>
            <a:r>
              <a:rPr lang="nb-NO" sz="3700" dirty="0" err="1">
                <a:solidFill>
                  <a:schemeClr val="bg1"/>
                </a:solidFill>
                <a:latin typeface="+mj-lt"/>
                <a:ea typeface="Calibri" panose="020F0502020204030204" pitchFamily="34" charset="0"/>
                <a:cs typeface="Times New Roman" panose="02020603050405020304" pitchFamily="18" charset="0"/>
              </a:rPr>
              <a:t>mænd</a:t>
            </a:r>
            <a:r>
              <a:rPr lang="nb-NO" sz="3700" dirty="0">
                <a:solidFill>
                  <a:schemeClr val="bg1"/>
                </a:solidFill>
                <a:latin typeface="+mj-lt"/>
                <a:ea typeface="Calibri" panose="020F0502020204030204" pitchFamily="34" charset="0"/>
                <a:cs typeface="Times New Roman" panose="02020603050405020304" pitchFamily="18" charset="0"/>
              </a:rPr>
              <a:t> Ibsen ofte hadde i tankerne, da han skapte sin Peer Gynt-skikkelse. Peers </a:t>
            </a:r>
            <a:r>
              <a:rPr lang="nb-NO" sz="3700" dirty="0" err="1">
                <a:solidFill>
                  <a:schemeClr val="bg1"/>
                </a:solidFill>
                <a:latin typeface="+mj-lt"/>
                <a:ea typeface="Calibri" panose="020F0502020204030204" pitchFamily="34" charset="0"/>
                <a:cs typeface="Times New Roman" panose="02020603050405020304" pitchFamily="18" charset="0"/>
              </a:rPr>
              <a:t>usandfærdighed</a:t>
            </a:r>
            <a:r>
              <a:rPr lang="nb-NO" sz="3700" dirty="0">
                <a:solidFill>
                  <a:schemeClr val="bg1"/>
                </a:solidFill>
                <a:latin typeface="+mj-lt"/>
                <a:ea typeface="Calibri" panose="020F0502020204030204" pitchFamily="34" charset="0"/>
                <a:cs typeface="Times New Roman" panose="02020603050405020304" pitchFamily="18" charset="0"/>
              </a:rPr>
              <a:t> og mangel </a:t>
            </a:r>
            <a:r>
              <a:rPr lang="nb-NO" sz="3700" dirty="0" err="1">
                <a:solidFill>
                  <a:schemeClr val="bg1"/>
                </a:solidFill>
                <a:latin typeface="+mj-lt"/>
                <a:ea typeface="Calibri" panose="020F0502020204030204" pitchFamily="34" charset="0"/>
                <a:cs typeface="Times New Roman" panose="02020603050405020304" pitchFamily="18" charset="0"/>
              </a:rPr>
              <a:t>paa</a:t>
            </a:r>
            <a:r>
              <a:rPr lang="nb-NO" sz="3700" dirty="0">
                <a:solidFill>
                  <a:schemeClr val="bg1"/>
                </a:solidFill>
                <a:latin typeface="+mj-lt"/>
                <a:ea typeface="Calibri" panose="020F0502020204030204" pitchFamily="34" charset="0"/>
                <a:cs typeface="Times New Roman" panose="02020603050405020304" pitchFamily="18" charset="0"/>
              </a:rPr>
              <a:t> karakter, hans mange skiftende </a:t>
            </a:r>
            <a:r>
              <a:rPr lang="nb-NO" sz="3700" dirty="0" err="1">
                <a:solidFill>
                  <a:schemeClr val="bg1"/>
                </a:solidFill>
                <a:latin typeface="+mj-lt"/>
                <a:ea typeface="Calibri" panose="020F0502020204030204" pitchFamily="34" charset="0"/>
                <a:cs typeface="Times New Roman" panose="02020603050405020304" pitchFamily="18" charset="0"/>
              </a:rPr>
              <a:t>projekter</a:t>
            </a:r>
            <a:r>
              <a:rPr lang="nb-NO" sz="3700" dirty="0">
                <a:solidFill>
                  <a:schemeClr val="bg1"/>
                </a:solidFill>
                <a:latin typeface="+mj-lt"/>
                <a:ea typeface="Calibri" panose="020F0502020204030204" pitchFamily="34" charset="0"/>
                <a:cs typeface="Times New Roman" panose="02020603050405020304" pitchFamily="18" charset="0"/>
              </a:rPr>
              <a:t> og storhetsdrømmer, hans </a:t>
            </a:r>
            <a:r>
              <a:rPr lang="nb-NO" sz="3700" dirty="0" err="1">
                <a:solidFill>
                  <a:schemeClr val="bg1"/>
                </a:solidFill>
                <a:latin typeface="+mj-lt"/>
                <a:ea typeface="Calibri" panose="020F0502020204030204" pitchFamily="34" charset="0"/>
                <a:cs typeface="Times New Roman" panose="02020603050405020304" pitchFamily="18" charset="0"/>
              </a:rPr>
              <a:t>glæde</a:t>
            </a:r>
            <a:r>
              <a:rPr lang="nb-NO" sz="3700" dirty="0">
                <a:solidFill>
                  <a:schemeClr val="bg1"/>
                </a:solidFill>
                <a:latin typeface="+mj-lt"/>
                <a:ea typeface="Calibri" panose="020F0502020204030204" pitchFamily="34" charset="0"/>
                <a:cs typeface="Times New Roman" panose="02020603050405020304" pitchFamily="18" charset="0"/>
              </a:rPr>
              <a:t> ved at </a:t>
            </a:r>
            <a:r>
              <a:rPr lang="nb-NO" sz="3700" dirty="0" err="1">
                <a:solidFill>
                  <a:schemeClr val="bg1"/>
                </a:solidFill>
                <a:latin typeface="+mj-lt"/>
                <a:ea typeface="Calibri" panose="020F0502020204030204" pitchFamily="34" charset="0"/>
                <a:cs typeface="Times New Roman" panose="02020603050405020304" pitchFamily="18" charset="0"/>
              </a:rPr>
              <a:t>citere</a:t>
            </a:r>
            <a:r>
              <a:rPr lang="nb-NO" sz="3700" dirty="0">
                <a:solidFill>
                  <a:schemeClr val="bg1"/>
                </a:solidFill>
                <a:latin typeface="+mj-lt"/>
                <a:ea typeface="Calibri" panose="020F0502020204030204" pitchFamily="34" charset="0"/>
                <a:cs typeface="Times New Roman" panose="02020603050405020304" pitchFamily="18" charset="0"/>
              </a:rPr>
              <a:t> sig selv og hans lyriske fantasier, – alt slikt, og mere til, gjorde at folk i 1860-aarene syntes at </a:t>
            </a:r>
            <a:r>
              <a:rPr lang="nb-NO" sz="3700" dirty="0" err="1">
                <a:solidFill>
                  <a:schemeClr val="bg1"/>
                </a:solidFill>
                <a:latin typeface="+mj-lt"/>
                <a:ea typeface="Calibri" panose="020F0502020204030204" pitchFamily="34" charset="0"/>
                <a:cs typeface="Times New Roman" panose="02020603050405020304" pitchFamily="18" charset="0"/>
              </a:rPr>
              <a:t>kjende</a:t>
            </a:r>
            <a:r>
              <a:rPr lang="nb-NO" sz="3700" dirty="0">
                <a:solidFill>
                  <a:schemeClr val="bg1"/>
                </a:solidFill>
                <a:latin typeface="+mj-lt"/>
                <a:ea typeface="Calibri" panose="020F0502020204030204" pitchFamily="34" charset="0"/>
                <a:cs typeface="Times New Roman" panose="02020603050405020304" pitchFamily="18" charset="0"/>
              </a:rPr>
              <a:t> Vinje igjen i Peer Gynt.» </a:t>
            </a:r>
          </a:p>
          <a:p>
            <a:pPr marL="0" indent="0" algn="r">
              <a:lnSpc>
                <a:spcPct val="170000"/>
              </a:lnSpc>
              <a:buNone/>
            </a:pPr>
            <a:br>
              <a:rPr lang="nb-NO" altLang="nb-NO" sz="2600" dirty="0">
                <a:solidFill>
                  <a:schemeClr val="bg1"/>
                </a:solidFill>
                <a:latin typeface="Calibri Light" panose="020F0302020204030204"/>
                <a:ea typeface="+mj-ea"/>
                <a:cs typeface="+mj-cs"/>
              </a:rPr>
            </a:br>
            <a:r>
              <a:rPr lang="nb-NO" altLang="nb-NO" sz="2600" dirty="0">
                <a:solidFill>
                  <a:schemeClr val="bg1"/>
                </a:solidFill>
                <a:latin typeface="+mj-lt"/>
              </a:rPr>
              <a:t>Francis Bull. 1937. </a:t>
            </a:r>
            <a:r>
              <a:rPr lang="nb-NO" altLang="nb-NO" sz="2600" i="1" dirty="0">
                <a:solidFill>
                  <a:schemeClr val="bg1"/>
                </a:solidFill>
                <a:latin typeface="+mj-lt"/>
              </a:rPr>
              <a:t>Norsk litteraturhistorie</a:t>
            </a:r>
            <a:r>
              <a:rPr lang="nb-NO" altLang="nb-NO" sz="2600" dirty="0">
                <a:solidFill>
                  <a:schemeClr val="bg1"/>
                </a:solidFill>
                <a:latin typeface="+mj-lt"/>
              </a:rPr>
              <a:t>, fjerde bind, s. 166.</a:t>
            </a:r>
            <a:endParaRPr lang="nb-NO" sz="2600" dirty="0">
              <a:solidFill>
                <a:schemeClr val="bg1"/>
              </a:solidFill>
              <a:latin typeface="+mj-lt"/>
            </a:endParaRPr>
          </a:p>
        </p:txBody>
      </p:sp>
    </p:spTree>
    <p:extLst>
      <p:ext uri="{BB962C8B-B14F-4D97-AF65-F5344CB8AC3E}">
        <p14:creationId xmlns:p14="http://schemas.microsoft.com/office/powerpoint/2010/main" val="2840801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9"/>
            <a:ext cx="8610600" cy="5095570"/>
          </a:xfrm>
        </p:spPr>
        <p:txBody>
          <a:bodyPr>
            <a:normAutofit fontScale="70000" lnSpcReduction="20000"/>
          </a:bodyPr>
          <a:lstStyle/>
          <a:p>
            <a:pPr marL="0" lvl="0" indent="0" defTabSz="449263" eaLnBrk="0" fontAlgn="base" hangingPunct="0">
              <a:lnSpc>
                <a:spcPct val="170000"/>
              </a:lnSpc>
              <a:spcBef>
                <a:spcPct val="0"/>
              </a:spcBef>
              <a:spcAft>
                <a:spcPct val="0"/>
              </a:spcAft>
              <a:buNone/>
            </a:pPr>
            <a:r>
              <a:rPr lang="nb-NO" altLang="nb-NO" sz="3700" dirty="0">
                <a:solidFill>
                  <a:schemeClr val="bg1"/>
                </a:solidFill>
                <a:latin typeface="Calibri Light" panose="020F0302020204030204"/>
                <a:ea typeface="Arial Unicode MS" panose="020B0604020202020204" pitchFamily="34" charset="-128"/>
                <a:cs typeface="Arial Unicode MS" panose="020B0604020202020204" pitchFamily="34" charset="-128"/>
              </a:rPr>
              <a:t>«anekdoten [har] en  </a:t>
            </a:r>
            <a:r>
              <a:rPr lang="nb-NO" altLang="nb-NO" sz="3700" dirty="0" err="1">
                <a:solidFill>
                  <a:schemeClr val="bg1"/>
                </a:solidFill>
                <a:latin typeface="Calibri Light" panose="020F0302020204030204"/>
                <a:ea typeface="Arial Unicode MS" panose="020B0604020202020204" pitchFamily="34" charset="-128"/>
                <a:cs typeface="Arial Unicode MS" panose="020B0604020202020204" pitchFamily="34" charset="-128"/>
              </a:rPr>
              <a:t>mission</a:t>
            </a:r>
            <a:r>
              <a:rPr lang="nb-NO" altLang="nb-NO" sz="3700" dirty="0">
                <a:solidFill>
                  <a:schemeClr val="bg1"/>
                </a:solidFill>
                <a:latin typeface="Calibri Light" panose="020F0302020204030204"/>
                <a:ea typeface="Arial Unicode MS" panose="020B0604020202020204" pitchFamily="34" charset="-128"/>
                <a:cs typeface="Arial Unicode MS" panose="020B0604020202020204" pitchFamily="34" charset="-128"/>
              </a:rPr>
              <a:t>, fordi den med stor </a:t>
            </a:r>
            <a:r>
              <a:rPr lang="nb-NO" altLang="nb-NO" sz="3700" dirty="0" err="1">
                <a:solidFill>
                  <a:schemeClr val="bg1"/>
                </a:solidFill>
                <a:latin typeface="Calibri Light" panose="020F0302020204030204"/>
                <a:ea typeface="Arial Unicode MS" panose="020B0604020202020204" pitchFamily="34" charset="-128"/>
                <a:cs typeface="Arial Unicode MS" panose="020B0604020202020204" pitchFamily="34" charset="-128"/>
              </a:rPr>
              <a:t>konkretion</a:t>
            </a:r>
            <a:r>
              <a:rPr lang="nb-NO" altLang="nb-NO" sz="3700" dirty="0">
                <a:solidFill>
                  <a:schemeClr val="bg1"/>
                </a:solidFill>
                <a:latin typeface="Calibri Light" panose="020F0302020204030204"/>
                <a:ea typeface="Arial Unicode MS" panose="020B0604020202020204" pitchFamily="34" charset="-128"/>
                <a:cs typeface="Arial Unicode MS" panose="020B0604020202020204" pitchFamily="34" charset="-128"/>
              </a:rPr>
              <a:t> kan </a:t>
            </a:r>
            <a:r>
              <a:rPr lang="nb-NO" altLang="nb-NO" sz="3700" dirty="0" err="1">
                <a:solidFill>
                  <a:schemeClr val="bg1"/>
                </a:solidFill>
                <a:latin typeface="Calibri Light" panose="020F0302020204030204"/>
                <a:ea typeface="Arial Unicode MS" panose="020B0604020202020204" pitchFamily="34" charset="-128"/>
                <a:cs typeface="Arial Unicode MS" panose="020B0604020202020204" pitchFamily="34" charset="-128"/>
              </a:rPr>
              <a:t>anskueliggøre</a:t>
            </a:r>
            <a:r>
              <a:rPr lang="nb-NO" altLang="nb-NO" sz="3700" dirty="0">
                <a:solidFill>
                  <a:schemeClr val="bg1"/>
                </a:solidFill>
                <a:latin typeface="Calibri Light" panose="020F0302020204030204"/>
                <a:ea typeface="Arial Unicode MS" panose="020B0604020202020204" pitchFamily="34" charset="-128"/>
                <a:cs typeface="Arial Unicode MS" panose="020B0604020202020204" pitchFamily="34" charset="-128"/>
              </a:rPr>
              <a:t> et typisk </a:t>
            </a:r>
            <a:r>
              <a:rPr lang="nb-NO" altLang="nb-NO" sz="3700" dirty="0" err="1">
                <a:solidFill>
                  <a:schemeClr val="bg1"/>
                </a:solidFill>
                <a:latin typeface="Calibri Light" panose="020F0302020204030204"/>
                <a:ea typeface="Arial Unicode MS" panose="020B0604020202020204" pitchFamily="34" charset="-128"/>
                <a:cs typeface="Arial Unicode MS" panose="020B0604020202020204" pitchFamily="34" charset="-128"/>
              </a:rPr>
              <a:t>karaktertræk</a:t>
            </a:r>
            <a:r>
              <a:rPr lang="nb-NO" altLang="nb-NO" sz="3700" dirty="0">
                <a:solidFill>
                  <a:schemeClr val="bg1"/>
                </a:solidFill>
                <a:latin typeface="Calibri Light" panose="020F0302020204030204"/>
                <a:ea typeface="Arial Unicode MS" panose="020B0604020202020204" pitchFamily="34" charset="-128"/>
                <a:cs typeface="Arial Unicode MS" panose="020B0604020202020204" pitchFamily="34" charset="-128"/>
              </a:rPr>
              <a:t> ved en forfatter og en bestemt problemstilling, som man genkender i hans </a:t>
            </a:r>
            <a:r>
              <a:rPr lang="nb-NO" altLang="nb-NO" sz="3700" dirty="0" err="1">
                <a:solidFill>
                  <a:schemeClr val="bg1"/>
                </a:solidFill>
                <a:latin typeface="Calibri Light" panose="020F0302020204030204"/>
                <a:ea typeface="Arial Unicode MS" panose="020B0604020202020204" pitchFamily="34" charset="-128"/>
                <a:cs typeface="Arial Unicode MS" panose="020B0604020202020204" pitchFamily="34" charset="-128"/>
              </a:rPr>
              <a:t>digtning</a:t>
            </a:r>
            <a:r>
              <a:rPr lang="nb-NO" altLang="nb-NO" sz="3700" dirty="0">
                <a:solidFill>
                  <a:schemeClr val="bg1"/>
                </a:solidFill>
                <a:latin typeface="Calibri Light" panose="020F0302020204030204"/>
                <a:ea typeface="Arial Unicode MS" panose="020B0604020202020204" pitchFamily="34" charset="-128"/>
                <a:cs typeface="Arial Unicode MS" panose="020B0604020202020204" pitchFamily="34" charset="-128"/>
              </a:rPr>
              <a:t>. Anekdoten er en </a:t>
            </a:r>
            <a:r>
              <a:rPr lang="nb-NO" altLang="nb-NO" sz="3700" dirty="0" err="1">
                <a:solidFill>
                  <a:schemeClr val="bg1"/>
                </a:solidFill>
                <a:latin typeface="Calibri Light" panose="020F0302020204030204"/>
                <a:ea typeface="Arial Unicode MS" panose="020B0604020202020204" pitchFamily="34" charset="-128"/>
                <a:cs typeface="Arial Unicode MS" panose="020B0604020202020204" pitchFamily="34" charset="-128"/>
              </a:rPr>
              <a:t>flig</a:t>
            </a:r>
            <a:r>
              <a:rPr lang="nb-NO" altLang="nb-NO" sz="3700" dirty="0">
                <a:solidFill>
                  <a:schemeClr val="bg1"/>
                </a:solidFill>
                <a:latin typeface="Calibri Light" panose="020F0302020204030204"/>
                <a:ea typeface="Arial Unicode MS" panose="020B0604020202020204" pitchFamily="34" charset="-128"/>
                <a:cs typeface="Arial Unicode MS" panose="020B0604020202020204" pitchFamily="34" charset="-128"/>
              </a:rPr>
              <a:t> </a:t>
            </a:r>
            <a:r>
              <a:rPr lang="nb-NO" altLang="nb-NO" sz="3700" dirty="0" err="1">
                <a:solidFill>
                  <a:schemeClr val="bg1"/>
                </a:solidFill>
                <a:latin typeface="Calibri Light" panose="020F0302020204030204"/>
                <a:ea typeface="Arial Unicode MS" panose="020B0604020202020204" pitchFamily="34" charset="-128"/>
                <a:cs typeface="Arial Unicode MS" panose="020B0604020202020204" pitchFamily="34" charset="-128"/>
              </a:rPr>
              <a:t>af</a:t>
            </a:r>
            <a:r>
              <a:rPr lang="nb-NO" altLang="nb-NO" sz="3700" dirty="0">
                <a:solidFill>
                  <a:schemeClr val="bg1"/>
                </a:solidFill>
                <a:latin typeface="Calibri Light" panose="020F0302020204030204"/>
                <a:ea typeface="Arial Unicode MS" panose="020B0604020202020204" pitchFamily="34" charset="-128"/>
                <a:cs typeface="Arial Unicode MS" panose="020B0604020202020204" pitchFamily="34" charset="-128"/>
              </a:rPr>
              <a:t> en langt større, uoverskuelig og uoverkommelig historie, som den kan kaste et </a:t>
            </a:r>
            <a:r>
              <a:rPr lang="nb-NO" altLang="nb-NO" sz="3700" dirty="0" err="1">
                <a:solidFill>
                  <a:schemeClr val="bg1"/>
                </a:solidFill>
                <a:latin typeface="Calibri Light" panose="020F0302020204030204"/>
                <a:ea typeface="Arial Unicode MS" panose="020B0604020202020204" pitchFamily="34" charset="-128"/>
                <a:cs typeface="Arial Unicode MS" panose="020B0604020202020204" pitchFamily="34" charset="-128"/>
              </a:rPr>
              <a:t>beskedent</a:t>
            </a:r>
            <a:r>
              <a:rPr lang="nb-NO" altLang="nb-NO" sz="3700" dirty="0">
                <a:solidFill>
                  <a:schemeClr val="bg1"/>
                </a:solidFill>
                <a:latin typeface="Calibri Light" panose="020F0302020204030204"/>
                <a:ea typeface="Arial Unicode MS" panose="020B0604020202020204" pitchFamily="34" charset="-128"/>
                <a:cs typeface="Arial Unicode MS" panose="020B0604020202020204" pitchFamily="34" charset="-128"/>
              </a:rPr>
              <a:t>, men givende lys </a:t>
            </a:r>
            <a:r>
              <a:rPr lang="nb-NO" altLang="nb-NO" sz="3700" dirty="0" err="1">
                <a:solidFill>
                  <a:schemeClr val="bg1"/>
                </a:solidFill>
                <a:latin typeface="Calibri Light" panose="020F0302020204030204"/>
                <a:ea typeface="Arial Unicode MS" panose="020B0604020202020204" pitchFamily="34" charset="-128"/>
                <a:cs typeface="Arial Unicode MS" panose="020B0604020202020204" pitchFamily="34" charset="-128"/>
              </a:rPr>
              <a:t>ind</a:t>
            </a:r>
            <a:r>
              <a:rPr lang="nb-NO" altLang="nb-NO" sz="3700" dirty="0">
                <a:solidFill>
                  <a:schemeClr val="bg1"/>
                </a:solidFill>
                <a:latin typeface="Calibri Light" panose="020F0302020204030204"/>
                <a:ea typeface="Arial Unicode MS" panose="020B0604020202020204" pitchFamily="34" charset="-128"/>
                <a:cs typeface="Arial Unicode MS" panose="020B0604020202020204" pitchFamily="34" charset="-128"/>
              </a:rPr>
              <a:t> over.»</a:t>
            </a:r>
          </a:p>
          <a:p>
            <a:pPr marL="0" lvl="0" indent="0" defTabSz="449263" eaLnBrk="0" fontAlgn="base" hangingPunct="0">
              <a:lnSpc>
                <a:spcPct val="110000"/>
              </a:lnSpc>
              <a:spcBef>
                <a:spcPct val="0"/>
              </a:spcBef>
              <a:spcAft>
                <a:spcPct val="0"/>
              </a:spcAft>
              <a:buNone/>
            </a:pPr>
            <a:br>
              <a:rPr lang="nb-NO" altLang="nb-NO" sz="4400" dirty="0">
                <a:solidFill>
                  <a:schemeClr val="bg1"/>
                </a:solidFill>
                <a:latin typeface="Calibri Light" panose="020F0302020204030204"/>
                <a:ea typeface="+mj-ea"/>
                <a:cs typeface="+mj-cs"/>
              </a:rPr>
            </a:br>
            <a:endParaRPr lang="nb-NO" altLang="nb-NO" sz="4400" dirty="0">
              <a:solidFill>
                <a:schemeClr val="bg1"/>
              </a:solidFill>
              <a:latin typeface="Calibri Light" panose="020F0302020204030204"/>
              <a:ea typeface="+mj-ea"/>
              <a:cs typeface="+mj-cs"/>
            </a:endParaRPr>
          </a:p>
          <a:p>
            <a:pPr marL="0" lvl="0" indent="0" algn="r" defTabSz="449263" eaLnBrk="0" fontAlgn="base" hangingPunct="0">
              <a:lnSpc>
                <a:spcPct val="110000"/>
              </a:lnSpc>
              <a:spcBef>
                <a:spcPct val="0"/>
              </a:spcBef>
              <a:spcAft>
                <a:spcPct val="0"/>
              </a:spcAft>
              <a:buNone/>
            </a:pPr>
            <a:r>
              <a:rPr lang="nb-NO" altLang="nb-NO" sz="2600" dirty="0">
                <a:solidFill>
                  <a:schemeClr val="bg1"/>
                </a:solidFill>
                <a:latin typeface="+mj-lt"/>
                <a:ea typeface="Arial Unicode MS" panose="020B0604020202020204" pitchFamily="34" charset="-128"/>
                <a:cs typeface="Arial Unicode MS" panose="020B0604020202020204" pitchFamily="34" charset="-128"/>
              </a:rPr>
              <a:t>Lars Handesten og </a:t>
            </a:r>
            <a:r>
              <a:rPr lang="nb-NO" altLang="nb-NO" sz="2600" dirty="0" err="1">
                <a:solidFill>
                  <a:schemeClr val="bg1"/>
                </a:solidFill>
                <a:latin typeface="+mj-lt"/>
                <a:ea typeface="Arial Unicode MS" panose="020B0604020202020204" pitchFamily="34" charset="-128"/>
                <a:cs typeface="Arial Unicode MS" panose="020B0604020202020204" pitchFamily="34" charset="-128"/>
              </a:rPr>
              <a:t>Torbein</a:t>
            </a:r>
            <a:r>
              <a:rPr lang="nb-NO" altLang="nb-NO" sz="2600" dirty="0">
                <a:solidFill>
                  <a:schemeClr val="bg1"/>
                </a:solidFill>
                <a:latin typeface="+mj-lt"/>
                <a:ea typeface="Arial Unicode MS" panose="020B0604020202020204" pitchFamily="34" charset="-128"/>
                <a:cs typeface="Arial Unicode MS" panose="020B0604020202020204" pitchFamily="34" charset="-128"/>
              </a:rPr>
              <a:t> </a:t>
            </a:r>
            <a:r>
              <a:rPr lang="nb-NO" altLang="nb-NO" sz="2600" dirty="0" err="1">
                <a:solidFill>
                  <a:schemeClr val="bg1"/>
                </a:solidFill>
                <a:latin typeface="+mj-lt"/>
                <a:ea typeface="Arial Unicode MS" panose="020B0604020202020204" pitchFamily="34" charset="-128"/>
                <a:cs typeface="Arial Unicode MS" panose="020B0604020202020204" pitchFamily="34" charset="-128"/>
              </a:rPr>
              <a:t>Weinreich</a:t>
            </a:r>
            <a:r>
              <a:rPr lang="nb-NO" altLang="nb-NO" sz="2600" dirty="0">
                <a:solidFill>
                  <a:schemeClr val="bg1"/>
                </a:solidFill>
                <a:latin typeface="+mj-lt"/>
                <a:ea typeface="Arial Unicode MS" panose="020B0604020202020204" pitchFamily="34" charset="-128"/>
                <a:cs typeface="Arial Unicode MS" panose="020B0604020202020204" pitchFamily="34" charset="-128"/>
              </a:rPr>
              <a:t>. 2001. </a:t>
            </a:r>
            <a:r>
              <a:rPr lang="nb-NO" altLang="nb-NO" sz="2600" i="1" dirty="0">
                <a:solidFill>
                  <a:schemeClr val="bg1"/>
                </a:solidFill>
                <a:latin typeface="+mj-lt"/>
                <a:ea typeface="Arial Unicode MS" panose="020B0604020202020204" pitchFamily="34" charset="-128"/>
                <a:cs typeface="Arial Unicode MS" panose="020B0604020202020204" pitchFamily="34" charset="-128"/>
              </a:rPr>
              <a:t>Litteraturens byrde</a:t>
            </a:r>
            <a:r>
              <a:rPr lang="nb-NO" altLang="nb-NO" sz="2600" dirty="0">
                <a:solidFill>
                  <a:schemeClr val="bg1"/>
                </a:solidFill>
                <a:latin typeface="+mj-lt"/>
                <a:ea typeface="Arial Unicode MS" panose="020B0604020202020204" pitchFamily="34" charset="-128"/>
                <a:cs typeface="Arial Unicode MS" panose="020B0604020202020204" pitchFamily="34" charset="-128"/>
              </a:rPr>
              <a:t>, s. 209f.</a:t>
            </a:r>
          </a:p>
          <a:p>
            <a:pPr marL="0" indent="0">
              <a:lnSpc>
                <a:spcPct val="100000"/>
              </a:lnSpc>
              <a:buNone/>
            </a:pPr>
            <a:endParaRPr lang="nb-NO" sz="2000" dirty="0">
              <a:solidFill>
                <a:schemeClr val="bg1"/>
              </a:solidFill>
            </a:endParaRPr>
          </a:p>
        </p:txBody>
      </p:sp>
    </p:spTree>
    <p:extLst>
      <p:ext uri="{BB962C8B-B14F-4D97-AF65-F5344CB8AC3E}">
        <p14:creationId xmlns:p14="http://schemas.microsoft.com/office/powerpoint/2010/main" val="320498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a:p>
        </p:txBody>
      </p:sp>
    </p:spTree>
    <p:extLst>
      <p:ext uri="{BB962C8B-B14F-4D97-AF65-F5344CB8AC3E}">
        <p14:creationId xmlns:p14="http://schemas.microsoft.com/office/powerpoint/2010/main" val="923189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9"/>
            <a:ext cx="8574741" cy="4229295"/>
          </a:xfrm>
        </p:spPr>
        <p:txBody>
          <a:bodyPr>
            <a:noAutofit/>
          </a:bodyPr>
          <a:lstStyle/>
          <a:p>
            <a:pPr marL="0" indent="0" defTabSz="449263" eaLnBrk="0" fontAlgn="base" hangingPunct="0">
              <a:lnSpc>
                <a:spcPct val="170000"/>
              </a:lnSpc>
              <a:spcBef>
                <a:spcPct val="0"/>
              </a:spcBef>
              <a:spcAft>
                <a:spcPct val="0"/>
              </a:spcAft>
              <a:buNone/>
            </a:pPr>
            <a:r>
              <a:rPr lang="da-DK" sz="2600" dirty="0">
                <a:solidFill>
                  <a:schemeClr val="bg1"/>
                </a:solidFill>
                <a:latin typeface="+mj-lt"/>
              </a:rPr>
              <a:t>Men var det ikke Ekdal, som optog kortet over strækningerne, – dette uefterrettelige kort? Ham var det, som drev al den ulovlige hugst på statens grund. Det var jo ham, som stod for hele driften deroppe. Jeg havde ikke rede på, hvad løjtnant Ekdal foretog sig.</a:t>
            </a:r>
            <a:endParaRPr lang="nb-NO" sz="2600" dirty="0">
              <a:solidFill>
                <a:schemeClr val="bg1"/>
              </a:solidFill>
              <a:latin typeface="+mj-lt"/>
            </a:endParaRPr>
          </a:p>
        </p:txBody>
      </p:sp>
    </p:spTree>
    <p:extLst>
      <p:ext uri="{BB962C8B-B14F-4D97-AF65-F5344CB8AC3E}">
        <p14:creationId xmlns:p14="http://schemas.microsoft.com/office/powerpoint/2010/main" val="1779574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804501" y="1289189"/>
            <a:ext cx="8610600" cy="4654411"/>
          </a:xfrm>
        </p:spPr>
        <p:txBody>
          <a:bodyPr>
            <a:normAutofit lnSpcReduction="10000"/>
          </a:bodyPr>
          <a:lstStyle/>
          <a:p>
            <a:pPr marL="0" indent="0" defTabSz="449263">
              <a:lnSpc>
                <a:spcPct val="150000"/>
              </a:lnSpc>
              <a:spcBef>
                <a:spcPts val="0"/>
              </a:spcBef>
              <a:buNone/>
            </a:pPr>
            <a:r>
              <a:rPr lang="nb-NO" sz="2600" dirty="0">
                <a:solidFill>
                  <a:schemeClr val="bg1"/>
                </a:solidFill>
                <a:latin typeface="+mj-lt"/>
              </a:rPr>
              <a:t>EKDAL </a:t>
            </a:r>
          </a:p>
          <a:p>
            <a:pPr marL="0" indent="0" defTabSz="449263">
              <a:lnSpc>
                <a:spcPct val="150000"/>
              </a:lnSpc>
              <a:spcBef>
                <a:spcPts val="0"/>
              </a:spcBef>
              <a:buNone/>
            </a:pPr>
            <a:r>
              <a:rPr lang="nb-NO" sz="2600" dirty="0">
                <a:solidFill>
                  <a:schemeClr val="bg1"/>
                </a:solidFill>
                <a:latin typeface="+mj-lt"/>
              </a:rPr>
              <a:t>	[…] For skogen, ser De, – skogen, skogen –! </a:t>
            </a:r>
            <a:r>
              <a:rPr lang="nb-NO" sz="2600" i="1" dirty="0">
                <a:solidFill>
                  <a:schemeClr val="bg1"/>
                </a:solidFill>
                <a:latin typeface="+mj-lt"/>
              </a:rPr>
              <a:t>(drikker)</a:t>
            </a:r>
            <a:r>
              <a:rPr lang="nb-NO" sz="2600" dirty="0">
                <a:solidFill>
                  <a:schemeClr val="bg1"/>
                </a:solidFill>
                <a:latin typeface="+mj-lt"/>
              </a:rPr>
              <a:t> Står skogen bra’ </a:t>
            </a:r>
            <a:r>
              <a:rPr lang="nb-NO" sz="2600" dirty="0" err="1">
                <a:solidFill>
                  <a:schemeClr val="bg1"/>
                </a:solidFill>
                <a:latin typeface="+mj-lt"/>
              </a:rPr>
              <a:t>deroppe</a:t>
            </a:r>
            <a:r>
              <a:rPr lang="nb-NO" sz="2600" dirty="0">
                <a:solidFill>
                  <a:schemeClr val="bg1"/>
                </a:solidFill>
                <a:latin typeface="+mj-lt"/>
              </a:rPr>
              <a:t> nu?</a:t>
            </a:r>
          </a:p>
          <a:p>
            <a:pPr marL="0" indent="0" defTabSz="449263">
              <a:lnSpc>
                <a:spcPct val="150000"/>
              </a:lnSpc>
              <a:spcBef>
                <a:spcPts val="0"/>
              </a:spcBef>
              <a:buNone/>
            </a:pPr>
            <a:r>
              <a:rPr lang="nb-NO" sz="2600" dirty="0">
                <a:solidFill>
                  <a:schemeClr val="bg1"/>
                </a:solidFill>
                <a:latin typeface="+mj-lt"/>
              </a:rPr>
              <a:t>GREGERS </a:t>
            </a:r>
          </a:p>
          <a:p>
            <a:pPr marL="0" indent="0" defTabSz="449263">
              <a:lnSpc>
                <a:spcPct val="150000"/>
              </a:lnSpc>
              <a:spcBef>
                <a:spcPts val="0"/>
              </a:spcBef>
              <a:buNone/>
            </a:pPr>
            <a:r>
              <a:rPr lang="nb-NO" sz="2600" dirty="0">
                <a:solidFill>
                  <a:schemeClr val="bg1"/>
                </a:solidFill>
                <a:latin typeface="+mj-lt"/>
              </a:rPr>
              <a:t>	Ikke så gild som i Deres tid. Den er hugget svært </a:t>
            </a:r>
            <a:r>
              <a:rPr lang="nb-NO" sz="2600" dirty="0" err="1">
                <a:solidFill>
                  <a:schemeClr val="bg1"/>
                </a:solidFill>
                <a:latin typeface="+mj-lt"/>
              </a:rPr>
              <a:t>ud</a:t>
            </a:r>
            <a:r>
              <a:rPr lang="nb-NO" sz="2600" dirty="0">
                <a:solidFill>
                  <a:schemeClr val="bg1"/>
                </a:solidFill>
                <a:latin typeface="+mj-lt"/>
              </a:rPr>
              <a:t>.</a:t>
            </a:r>
          </a:p>
          <a:p>
            <a:pPr marL="0" indent="0" defTabSz="449263">
              <a:lnSpc>
                <a:spcPct val="150000"/>
              </a:lnSpc>
              <a:spcBef>
                <a:spcPts val="0"/>
              </a:spcBef>
              <a:buNone/>
            </a:pPr>
            <a:r>
              <a:rPr lang="nb-NO" dirty="0">
                <a:solidFill>
                  <a:schemeClr val="bg1"/>
                </a:solidFill>
                <a:latin typeface="+mj-lt"/>
              </a:rPr>
              <a:t>EKDAL</a:t>
            </a:r>
            <a:r>
              <a:rPr lang="nb-NO" sz="2600" dirty="0">
                <a:solidFill>
                  <a:schemeClr val="bg1"/>
                </a:solidFill>
                <a:latin typeface="+mj-lt"/>
              </a:rPr>
              <a:t> </a:t>
            </a:r>
          </a:p>
          <a:p>
            <a:pPr marL="0" indent="0" defTabSz="449263">
              <a:lnSpc>
                <a:spcPct val="150000"/>
              </a:lnSpc>
              <a:spcBef>
                <a:spcPts val="0"/>
              </a:spcBef>
              <a:buNone/>
            </a:pPr>
            <a:r>
              <a:rPr lang="nb-NO" sz="2600" dirty="0">
                <a:solidFill>
                  <a:schemeClr val="bg1"/>
                </a:solidFill>
                <a:latin typeface="+mj-lt"/>
              </a:rPr>
              <a:t>	Hugget </a:t>
            </a:r>
            <a:r>
              <a:rPr lang="nb-NO" sz="2600" dirty="0" err="1">
                <a:solidFill>
                  <a:schemeClr val="bg1"/>
                </a:solidFill>
                <a:latin typeface="+mj-lt"/>
              </a:rPr>
              <a:t>ud</a:t>
            </a:r>
            <a:r>
              <a:rPr lang="nb-NO" sz="2600" dirty="0">
                <a:solidFill>
                  <a:schemeClr val="bg1"/>
                </a:solidFill>
                <a:latin typeface="+mj-lt"/>
              </a:rPr>
              <a:t>? </a:t>
            </a:r>
            <a:r>
              <a:rPr lang="nb-NO" sz="2600" i="1" dirty="0">
                <a:solidFill>
                  <a:schemeClr val="bg1"/>
                </a:solidFill>
                <a:latin typeface="+mj-lt"/>
              </a:rPr>
              <a:t>(</a:t>
            </a:r>
            <a:r>
              <a:rPr lang="nb-NO" sz="2600" i="1" dirty="0" err="1">
                <a:solidFill>
                  <a:schemeClr val="bg1"/>
                </a:solidFill>
                <a:latin typeface="+mj-lt"/>
              </a:rPr>
              <a:t>sagtere</a:t>
            </a:r>
            <a:r>
              <a:rPr lang="nb-NO" sz="2600" i="1" dirty="0">
                <a:solidFill>
                  <a:schemeClr val="bg1"/>
                </a:solidFill>
                <a:latin typeface="+mj-lt"/>
              </a:rPr>
              <a:t> og </a:t>
            </a:r>
            <a:r>
              <a:rPr lang="nb-NO" sz="2600" i="1" dirty="0" err="1">
                <a:solidFill>
                  <a:schemeClr val="bg1"/>
                </a:solidFill>
                <a:latin typeface="+mj-lt"/>
              </a:rPr>
              <a:t>ligesom</a:t>
            </a:r>
            <a:r>
              <a:rPr lang="nb-NO" sz="2600" i="1" dirty="0">
                <a:solidFill>
                  <a:schemeClr val="bg1"/>
                </a:solidFill>
                <a:latin typeface="+mj-lt"/>
              </a:rPr>
              <a:t> </a:t>
            </a:r>
            <a:r>
              <a:rPr lang="nb-NO" sz="2600" i="1" dirty="0" err="1">
                <a:solidFill>
                  <a:schemeClr val="bg1"/>
                </a:solidFill>
                <a:latin typeface="+mj-lt"/>
              </a:rPr>
              <a:t>ræd</a:t>
            </a:r>
            <a:r>
              <a:rPr lang="nb-NO" sz="2600" i="1" dirty="0">
                <a:solidFill>
                  <a:schemeClr val="bg1"/>
                </a:solidFill>
                <a:latin typeface="+mj-lt"/>
              </a:rPr>
              <a:t>)</a:t>
            </a:r>
            <a:r>
              <a:rPr lang="nb-NO" sz="2600" dirty="0">
                <a:solidFill>
                  <a:schemeClr val="bg1"/>
                </a:solidFill>
                <a:latin typeface="+mj-lt"/>
              </a:rPr>
              <a:t> Det er farlig </a:t>
            </a:r>
            <a:r>
              <a:rPr lang="nb-NO" sz="2600" dirty="0" err="1">
                <a:solidFill>
                  <a:schemeClr val="bg1"/>
                </a:solidFill>
                <a:latin typeface="+mj-lt"/>
              </a:rPr>
              <a:t>gerning</a:t>
            </a:r>
            <a:r>
              <a:rPr lang="nb-NO" sz="2600" dirty="0">
                <a:solidFill>
                  <a:schemeClr val="bg1"/>
                </a:solidFill>
                <a:latin typeface="+mj-lt"/>
              </a:rPr>
              <a:t>, det. Det </a:t>
            </a:r>
            <a:r>
              <a:rPr lang="nb-NO" sz="2600" dirty="0" err="1">
                <a:solidFill>
                  <a:schemeClr val="bg1"/>
                </a:solidFill>
                <a:latin typeface="+mj-lt"/>
              </a:rPr>
              <a:t>dra’r</a:t>
            </a:r>
            <a:r>
              <a:rPr lang="nb-NO" sz="2600" dirty="0">
                <a:solidFill>
                  <a:schemeClr val="bg1"/>
                </a:solidFill>
                <a:latin typeface="+mj-lt"/>
              </a:rPr>
              <a:t> efter sig. Der er </a:t>
            </a:r>
            <a:r>
              <a:rPr lang="nb-NO" sz="2600" dirty="0" err="1">
                <a:solidFill>
                  <a:schemeClr val="bg1"/>
                </a:solidFill>
                <a:latin typeface="+mj-lt"/>
              </a:rPr>
              <a:t>hævn</a:t>
            </a:r>
            <a:r>
              <a:rPr lang="nb-NO" sz="2600" dirty="0">
                <a:solidFill>
                  <a:schemeClr val="bg1"/>
                </a:solidFill>
                <a:latin typeface="+mj-lt"/>
              </a:rPr>
              <a:t> i skogen.</a:t>
            </a:r>
          </a:p>
        </p:txBody>
      </p:sp>
    </p:spTree>
    <p:extLst>
      <p:ext uri="{BB962C8B-B14F-4D97-AF65-F5344CB8AC3E}">
        <p14:creationId xmlns:p14="http://schemas.microsoft.com/office/powerpoint/2010/main" val="4262480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804501" y="1289189"/>
            <a:ext cx="8610600" cy="4229295"/>
          </a:xfrm>
        </p:spPr>
        <p:txBody>
          <a:bodyPr>
            <a:normAutofit/>
          </a:bodyPr>
          <a:lstStyle/>
          <a:p>
            <a:pPr marL="0" indent="0" defTabSz="449263">
              <a:lnSpc>
                <a:spcPct val="150000"/>
              </a:lnSpc>
              <a:spcBef>
                <a:spcPts val="0"/>
              </a:spcBef>
              <a:buNone/>
            </a:pPr>
            <a:r>
              <a:rPr lang="da-DK" sz="2600" dirty="0">
                <a:solidFill>
                  <a:schemeClr val="bg1"/>
                </a:solidFill>
                <a:latin typeface="+mj-lt"/>
              </a:rPr>
              <a:t>GREGERS </a:t>
            </a:r>
          </a:p>
          <a:p>
            <a:pPr marL="0" indent="0" defTabSz="449263">
              <a:lnSpc>
                <a:spcPct val="150000"/>
              </a:lnSpc>
              <a:spcBef>
                <a:spcPts val="0"/>
              </a:spcBef>
              <a:buNone/>
            </a:pPr>
            <a:r>
              <a:rPr lang="da-DK" sz="2600" dirty="0">
                <a:solidFill>
                  <a:schemeClr val="bg1"/>
                </a:solidFill>
                <a:latin typeface="+mj-lt"/>
              </a:rPr>
              <a:t>	Så; hvad bruger de den da til?</a:t>
            </a:r>
          </a:p>
          <a:p>
            <a:pPr marL="0" indent="0" defTabSz="449263">
              <a:lnSpc>
                <a:spcPct val="150000"/>
              </a:lnSpc>
              <a:spcBef>
                <a:spcPts val="0"/>
              </a:spcBef>
              <a:buNone/>
            </a:pPr>
            <a:r>
              <a:rPr lang="da-DK" sz="2600" dirty="0">
                <a:solidFill>
                  <a:schemeClr val="bg1"/>
                </a:solidFill>
                <a:latin typeface="+mj-lt"/>
              </a:rPr>
              <a:t>HEDVIG </a:t>
            </a:r>
          </a:p>
          <a:p>
            <a:pPr marL="0" indent="0" defTabSz="449263">
              <a:lnSpc>
                <a:spcPct val="150000"/>
              </a:lnSpc>
              <a:spcBef>
                <a:spcPts val="0"/>
              </a:spcBef>
              <a:buNone/>
            </a:pPr>
            <a:r>
              <a:rPr lang="da-DK" sz="2600" dirty="0">
                <a:solidFill>
                  <a:schemeClr val="bg1"/>
                </a:solidFill>
                <a:latin typeface="+mj-lt"/>
              </a:rPr>
              <a:t>	Å, de steller med den og bygger for den, og sådant noget.</a:t>
            </a:r>
          </a:p>
        </p:txBody>
      </p:sp>
    </p:spTree>
    <p:extLst>
      <p:ext uri="{BB962C8B-B14F-4D97-AF65-F5344CB8AC3E}">
        <p14:creationId xmlns:p14="http://schemas.microsoft.com/office/powerpoint/2010/main" val="2375583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endParaRPr lang="nb-NO"/>
          </a:p>
        </p:txBody>
      </p:sp>
    </p:spTree>
    <p:extLst>
      <p:ext uri="{BB962C8B-B14F-4D97-AF65-F5344CB8AC3E}">
        <p14:creationId xmlns:p14="http://schemas.microsoft.com/office/powerpoint/2010/main" val="108696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60">
            <a:extLst>
              <a:ext uri="{FF2B5EF4-FFF2-40B4-BE49-F238E27FC236}">
                <a16:creationId xmlns:a16="http://schemas.microsoft.com/office/drawing/2014/main" id="{4BD9C6C0-8D44-4A7D-AAB7-A4FF443B6C29}"/>
              </a:ext>
            </a:extLst>
          </p:cNvPr>
          <p:cNvGrpSpPr>
            <a:grpSpLocks/>
          </p:cNvGrpSpPr>
          <p:nvPr/>
        </p:nvGrpSpPr>
        <p:grpSpPr bwMode="auto">
          <a:xfrm>
            <a:off x="2178274" y="1999531"/>
            <a:ext cx="2212583" cy="2016804"/>
            <a:chOff x="1373552" y="1816106"/>
            <a:chExt cx="981108" cy="616259"/>
          </a:xfrm>
        </p:grpSpPr>
        <p:sp>
          <p:nvSpPr>
            <p:cNvPr id="4" name="Rounded Rectangle 161">
              <a:extLst>
                <a:ext uri="{FF2B5EF4-FFF2-40B4-BE49-F238E27FC236}">
                  <a16:creationId xmlns:a16="http://schemas.microsoft.com/office/drawing/2014/main" id="{10756F70-921F-4754-8753-4BB5BDEC8CE9}"/>
                </a:ext>
              </a:extLst>
            </p:cNvPr>
            <p:cNvSpPr/>
            <p:nvPr/>
          </p:nvSpPr>
          <p:spPr>
            <a:xfrm>
              <a:off x="1373552" y="1816106"/>
              <a:ext cx="981108" cy="616259"/>
            </a:xfrm>
            <a:prstGeom prst="roundRect">
              <a:avLst>
                <a:gd name="adj" fmla="val 10000"/>
              </a:avLst>
            </a:prstGeom>
            <a:gradFill rotWithShape="0">
              <a:gsLst>
                <a:gs pos="0">
                  <a:schemeClr val="accent1">
                    <a:hueOff val="0"/>
                    <a:satOff val="0"/>
                    <a:lumOff val="0"/>
                    <a:alphaOff val="0"/>
                    <a:shade val="51000"/>
                    <a:satMod val="130000"/>
                  </a:schemeClr>
                </a:gs>
                <a:gs pos="7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ln>
              <a:solidFill>
                <a:schemeClr val="tx1"/>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A4BFC5C1-BA37-49CC-AE40-18BA4B225C3A}"/>
                </a:ext>
              </a:extLst>
            </p:cNvPr>
            <p:cNvSpPr/>
            <p:nvPr/>
          </p:nvSpPr>
          <p:spPr>
            <a:xfrm>
              <a:off x="1391425" y="1834141"/>
              <a:ext cx="945362" cy="580190"/>
            </a:xfrm>
            <a:prstGeom prst="rect">
              <a:avLst/>
            </a:prstGeom>
          </p:spPr>
          <p:style>
            <a:lnRef idx="0">
              <a:scrgbClr r="0" g="0" b="0"/>
            </a:lnRef>
            <a:fillRef idx="0">
              <a:scrgbClr r="0" g="0" b="0"/>
            </a:fillRef>
            <a:effectRef idx="0">
              <a:scrgbClr r="0" g="0" b="0"/>
            </a:effectRef>
            <a:fontRef idx="minor">
              <a:schemeClr val="lt1"/>
            </a:fontRef>
          </p:style>
          <p:txBody>
            <a:bodyPr lIns="55279" tIns="55279" rIns="55279" bIns="55279" spcCol="1270" anchor="ctr"/>
            <a:lstStyle/>
            <a:p>
              <a:pPr algn="ctr" defTabSz="644916">
                <a:lnSpc>
                  <a:spcPct val="90000"/>
                </a:lnSpc>
                <a:spcAft>
                  <a:spcPct val="35000"/>
                </a:spcAft>
                <a:defRPr/>
              </a:pPr>
              <a:r>
                <a:rPr lang="en-US" sz="2539" dirty="0" err="1">
                  <a:solidFill>
                    <a:schemeClr val="bg1"/>
                  </a:solidFill>
                  <a:latin typeface="Calibri" panose="020F0502020204030204"/>
                </a:rPr>
                <a:t>Avsender</a:t>
              </a:r>
              <a:endParaRPr lang="en-US" sz="2539" dirty="0">
                <a:solidFill>
                  <a:schemeClr val="bg1"/>
                </a:solidFill>
                <a:latin typeface="Calibri" panose="020F0502020204030204"/>
              </a:endParaRPr>
            </a:p>
          </p:txBody>
        </p:sp>
      </p:grpSp>
      <p:grpSp>
        <p:nvGrpSpPr>
          <p:cNvPr id="16387" name="Group 163">
            <a:extLst>
              <a:ext uri="{FF2B5EF4-FFF2-40B4-BE49-F238E27FC236}">
                <a16:creationId xmlns:a16="http://schemas.microsoft.com/office/drawing/2014/main" id="{E958D72B-A3BA-4CDE-9035-7001A0B82584}"/>
              </a:ext>
            </a:extLst>
          </p:cNvPr>
          <p:cNvGrpSpPr>
            <a:grpSpLocks/>
          </p:cNvGrpSpPr>
          <p:nvPr/>
        </p:nvGrpSpPr>
        <p:grpSpPr bwMode="auto">
          <a:xfrm>
            <a:off x="5109191" y="1999531"/>
            <a:ext cx="2093101" cy="2016804"/>
            <a:chOff x="2747105" y="1816106"/>
            <a:chExt cx="981108" cy="616259"/>
          </a:xfrm>
        </p:grpSpPr>
        <p:sp>
          <p:nvSpPr>
            <p:cNvPr id="7" name="Rounded Rectangle 164">
              <a:extLst>
                <a:ext uri="{FF2B5EF4-FFF2-40B4-BE49-F238E27FC236}">
                  <a16:creationId xmlns:a16="http://schemas.microsoft.com/office/drawing/2014/main" id="{D5628F7C-672F-462C-AC9A-78313C5F82BA}"/>
                </a:ext>
              </a:extLst>
            </p:cNvPr>
            <p:cNvSpPr/>
            <p:nvPr/>
          </p:nvSpPr>
          <p:spPr>
            <a:xfrm>
              <a:off x="2747105" y="1816106"/>
              <a:ext cx="981108" cy="616259"/>
            </a:xfrm>
            <a:prstGeom prst="roundRect">
              <a:avLst>
                <a:gd name="adj" fmla="val 10000"/>
              </a:avLst>
            </a:prstGeom>
            <a:gradFill rotWithShape="0">
              <a:gsLst>
                <a:gs pos="0">
                  <a:schemeClr val="accent1">
                    <a:hueOff val="0"/>
                    <a:satOff val="0"/>
                    <a:lumOff val="0"/>
                    <a:alphaOff val="0"/>
                    <a:shade val="51000"/>
                    <a:satMod val="130000"/>
                  </a:schemeClr>
                </a:gs>
                <a:gs pos="4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ln>
              <a:solidFill>
                <a:schemeClr val="tx1"/>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8" name="Rounded Rectangle 6">
              <a:extLst>
                <a:ext uri="{FF2B5EF4-FFF2-40B4-BE49-F238E27FC236}">
                  <a16:creationId xmlns:a16="http://schemas.microsoft.com/office/drawing/2014/main" id="{C63BEAD9-D1A3-4B74-B25D-B7B181D1569B}"/>
                </a:ext>
              </a:extLst>
            </p:cNvPr>
            <p:cNvSpPr/>
            <p:nvPr/>
          </p:nvSpPr>
          <p:spPr>
            <a:xfrm>
              <a:off x="2765323" y="1834141"/>
              <a:ext cx="944671" cy="580190"/>
            </a:xfrm>
            <a:prstGeom prst="rect">
              <a:avLst/>
            </a:prstGeom>
          </p:spPr>
          <p:style>
            <a:lnRef idx="0">
              <a:scrgbClr r="0" g="0" b="0"/>
            </a:lnRef>
            <a:fillRef idx="0">
              <a:scrgbClr r="0" g="0" b="0"/>
            </a:fillRef>
            <a:effectRef idx="0">
              <a:scrgbClr r="0" g="0" b="0"/>
            </a:effectRef>
            <a:fontRef idx="minor">
              <a:schemeClr val="lt1"/>
            </a:fontRef>
          </p:style>
          <p:txBody>
            <a:bodyPr lIns="55279" tIns="55279" rIns="55279" bIns="55279" spcCol="1270" anchor="ctr"/>
            <a:lstStyle/>
            <a:p>
              <a:pPr algn="ctr" defTabSz="644916">
                <a:lnSpc>
                  <a:spcPct val="90000"/>
                </a:lnSpc>
                <a:spcAft>
                  <a:spcPct val="35000"/>
                </a:spcAft>
                <a:defRPr/>
              </a:pPr>
              <a:r>
                <a:rPr lang="nb-NO" sz="2539" dirty="0">
                  <a:solidFill>
                    <a:schemeClr val="bg1"/>
                  </a:solidFill>
                  <a:latin typeface="Calibri" panose="020F0502020204030204"/>
                </a:rPr>
                <a:t>Tekst</a:t>
              </a:r>
            </a:p>
          </p:txBody>
        </p:sp>
      </p:grpSp>
      <p:grpSp>
        <p:nvGrpSpPr>
          <p:cNvPr id="16388" name="Group 166">
            <a:extLst>
              <a:ext uri="{FF2B5EF4-FFF2-40B4-BE49-F238E27FC236}">
                <a16:creationId xmlns:a16="http://schemas.microsoft.com/office/drawing/2014/main" id="{FECD2B9D-BF00-4012-84B9-BE1A2E07D051}"/>
              </a:ext>
            </a:extLst>
          </p:cNvPr>
          <p:cNvGrpSpPr>
            <a:grpSpLocks/>
          </p:cNvGrpSpPr>
          <p:nvPr/>
        </p:nvGrpSpPr>
        <p:grpSpPr bwMode="auto">
          <a:xfrm>
            <a:off x="7924944" y="1992333"/>
            <a:ext cx="2157880" cy="2016805"/>
            <a:chOff x="4120657" y="1816106"/>
            <a:chExt cx="981108" cy="616259"/>
          </a:xfrm>
        </p:grpSpPr>
        <p:sp>
          <p:nvSpPr>
            <p:cNvPr id="10" name="Rounded Rectangle 167">
              <a:extLst>
                <a:ext uri="{FF2B5EF4-FFF2-40B4-BE49-F238E27FC236}">
                  <a16:creationId xmlns:a16="http://schemas.microsoft.com/office/drawing/2014/main" id="{7DE81A01-DE65-4703-A5B1-AB39215E06BC}"/>
                </a:ext>
              </a:extLst>
            </p:cNvPr>
            <p:cNvSpPr/>
            <p:nvPr/>
          </p:nvSpPr>
          <p:spPr>
            <a:xfrm>
              <a:off x="4120657" y="1816106"/>
              <a:ext cx="981108" cy="616259"/>
            </a:xfrm>
            <a:prstGeom prst="roundRect">
              <a:avLst>
                <a:gd name="adj" fmla="val 10000"/>
              </a:avLst>
            </a:prstGeom>
            <a:gradFill rotWithShape="0">
              <a:gsLst>
                <a:gs pos="0">
                  <a:schemeClr val="accent1">
                    <a:hueOff val="0"/>
                    <a:satOff val="0"/>
                    <a:lumOff val="0"/>
                    <a:alphaOff val="0"/>
                    <a:shade val="51000"/>
                    <a:satMod val="130000"/>
                  </a:schemeClr>
                </a:gs>
                <a:gs pos="7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ln>
              <a:solidFill>
                <a:schemeClr val="tx1"/>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1" name="Rounded Rectangle 8">
              <a:extLst>
                <a:ext uri="{FF2B5EF4-FFF2-40B4-BE49-F238E27FC236}">
                  <a16:creationId xmlns:a16="http://schemas.microsoft.com/office/drawing/2014/main" id="{204BEE2F-EA7D-4238-9361-87EFC8D55FC8}"/>
                </a:ext>
              </a:extLst>
            </p:cNvPr>
            <p:cNvSpPr/>
            <p:nvPr/>
          </p:nvSpPr>
          <p:spPr>
            <a:xfrm>
              <a:off x="4138983" y="1834141"/>
              <a:ext cx="944456" cy="580189"/>
            </a:xfrm>
            <a:prstGeom prst="rect">
              <a:avLst/>
            </a:prstGeom>
          </p:spPr>
          <p:style>
            <a:lnRef idx="0">
              <a:scrgbClr r="0" g="0" b="0"/>
            </a:lnRef>
            <a:fillRef idx="0">
              <a:scrgbClr r="0" g="0" b="0"/>
            </a:fillRef>
            <a:effectRef idx="0">
              <a:scrgbClr r="0" g="0" b="0"/>
            </a:effectRef>
            <a:fontRef idx="minor">
              <a:schemeClr val="lt1"/>
            </a:fontRef>
          </p:style>
          <p:txBody>
            <a:bodyPr lIns="55279" tIns="55279" rIns="55279" bIns="55279" spcCol="1270" anchor="ctr"/>
            <a:lstStyle/>
            <a:p>
              <a:pPr algn="ctr" defTabSz="644916">
                <a:lnSpc>
                  <a:spcPct val="90000"/>
                </a:lnSpc>
                <a:spcAft>
                  <a:spcPct val="35000"/>
                </a:spcAft>
                <a:defRPr/>
              </a:pPr>
              <a:r>
                <a:rPr lang="en-US" sz="2539" dirty="0" err="1">
                  <a:solidFill>
                    <a:schemeClr val="bg1"/>
                  </a:solidFill>
                  <a:latin typeface="Calibri" panose="020F0502020204030204"/>
                </a:rPr>
                <a:t>Mottaker</a:t>
              </a:r>
              <a:endParaRPr lang="en-US" sz="2539" dirty="0">
                <a:solidFill>
                  <a:schemeClr val="bg1"/>
                </a:solidFill>
                <a:latin typeface="Calibri" panose="020F0502020204030204"/>
              </a:endParaRPr>
            </a:p>
          </p:txBody>
        </p:sp>
      </p:grpSp>
      <p:grpSp>
        <p:nvGrpSpPr>
          <p:cNvPr id="12" name="Group 178">
            <a:extLst>
              <a:ext uri="{FF2B5EF4-FFF2-40B4-BE49-F238E27FC236}">
                <a16:creationId xmlns:a16="http://schemas.microsoft.com/office/drawing/2014/main" id="{9F374319-8B10-44FB-ADC5-5C9CC9D75A79}"/>
              </a:ext>
            </a:extLst>
          </p:cNvPr>
          <p:cNvGrpSpPr/>
          <p:nvPr/>
        </p:nvGrpSpPr>
        <p:grpSpPr>
          <a:xfrm>
            <a:off x="4386694" y="2602844"/>
            <a:ext cx="722652" cy="796441"/>
            <a:chOff x="1079219" y="2002578"/>
            <a:chExt cx="207995" cy="243315"/>
          </a:xfrm>
          <a:solidFill>
            <a:schemeClr val="bg2"/>
          </a:solidFill>
        </p:grpSpPr>
        <p:sp>
          <p:nvSpPr>
            <p:cNvPr id="13" name="Right Arrow 179">
              <a:extLst>
                <a:ext uri="{FF2B5EF4-FFF2-40B4-BE49-F238E27FC236}">
                  <a16:creationId xmlns:a16="http://schemas.microsoft.com/office/drawing/2014/main" id="{D5030BE6-6BBE-4F55-9D42-D9309F8B52CD}"/>
                </a:ext>
              </a:extLst>
            </p:cNvPr>
            <p:cNvSpPr/>
            <p:nvPr/>
          </p:nvSpPr>
          <p:spPr>
            <a:xfrm>
              <a:off x="1079219" y="2002578"/>
              <a:ext cx="207995" cy="243315"/>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4" name="Right Arrow 4">
              <a:extLst>
                <a:ext uri="{FF2B5EF4-FFF2-40B4-BE49-F238E27FC236}">
                  <a16:creationId xmlns:a16="http://schemas.microsoft.com/office/drawing/2014/main" id="{CF1ED568-AB86-4A8E-97D9-3C76DFF9FD64}"/>
                </a:ext>
              </a:extLst>
            </p:cNvPr>
            <p:cNvSpPr/>
            <p:nvPr/>
          </p:nvSpPr>
          <p:spPr>
            <a:xfrm>
              <a:off x="1079219" y="2051241"/>
              <a:ext cx="145597" cy="145989"/>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03073">
                <a:lnSpc>
                  <a:spcPct val="90000"/>
                </a:lnSpc>
                <a:spcAft>
                  <a:spcPct val="35000"/>
                </a:spcAft>
                <a:defRPr/>
              </a:pPr>
              <a:endParaRPr lang="en-US" sz="907">
                <a:solidFill>
                  <a:prstClr val="white"/>
                </a:solidFill>
                <a:latin typeface="Calibri" panose="020F0502020204030204"/>
              </a:endParaRPr>
            </a:p>
          </p:txBody>
        </p:sp>
      </p:grpSp>
      <p:grpSp>
        <p:nvGrpSpPr>
          <p:cNvPr id="15" name="Group 181">
            <a:extLst>
              <a:ext uri="{FF2B5EF4-FFF2-40B4-BE49-F238E27FC236}">
                <a16:creationId xmlns:a16="http://schemas.microsoft.com/office/drawing/2014/main" id="{D7E80692-B0FB-4E28-A087-FA118E493F42}"/>
              </a:ext>
            </a:extLst>
          </p:cNvPr>
          <p:cNvGrpSpPr/>
          <p:nvPr/>
        </p:nvGrpSpPr>
        <p:grpSpPr>
          <a:xfrm>
            <a:off x="7202862" y="2609854"/>
            <a:ext cx="714253" cy="796441"/>
            <a:chOff x="2452772" y="2002578"/>
            <a:chExt cx="207995" cy="243315"/>
          </a:xfrm>
          <a:solidFill>
            <a:schemeClr val="bg2"/>
          </a:solidFill>
        </p:grpSpPr>
        <p:sp>
          <p:nvSpPr>
            <p:cNvPr id="16" name="Right Arrow 182">
              <a:extLst>
                <a:ext uri="{FF2B5EF4-FFF2-40B4-BE49-F238E27FC236}">
                  <a16:creationId xmlns:a16="http://schemas.microsoft.com/office/drawing/2014/main" id="{ECAFDAD9-6170-4B6B-9970-660DF54FBFA4}"/>
                </a:ext>
              </a:extLst>
            </p:cNvPr>
            <p:cNvSpPr/>
            <p:nvPr/>
          </p:nvSpPr>
          <p:spPr>
            <a:xfrm>
              <a:off x="2452772" y="2002578"/>
              <a:ext cx="207995" cy="243315"/>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7" name="Right Arrow 6">
              <a:extLst>
                <a:ext uri="{FF2B5EF4-FFF2-40B4-BE49-F238E27FC236}">
                  <a16:creationId xmlns:a16="http://schemas.microsoft.com/office/drawing/2014/main" id="{150EDC81-F257-4432-9755-5F756F1AFA30}"/>
                </a:ext>
              </a:extLst>
            </p:cNvPr>
            <p:cNvSpPr/>
            <p:nvPr/>
          </p:nvSpPr>
          <p:spPr>
            <a:xfrm>
              <a:off x="2452772" y="2051241"/>
              <a:ext cx="145597" cy="145989"/>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03073">
                <a:lnSpc>
                  <a:spcPct val="90000"/>
                </a:lnSpc>
                <a:spcAft>
                  <a:spcPct val="35000"/>
                </a:spcAft>
                <a:defRPr/>
              </a:pPr>
              <a:endParaRPr lang="en-US" sz="907">
                <a:solidFill>
                  <a:prstClr val="white"/>
                </a:solidFill>
                <a:latin typeface="Calibri" panose="020F0502020204030204"/>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8"/>
            <a:ext cx="8610600" cy="5568812"/>
          </a:xfrm>
        </p:spPr>
        <p:txBody>
          <a:bodyPr>
            <a:normAutofit/>
          </a:bodyPr>
          <a:lstStyle/>
          <a:p>
            <a:pPr marL="0" indent="0">
              <a:lnSpc>
                <a:spcPct val="150000"/>
              </a:lnSpc>
              <a:buNone/>
            </a:pPr>
            <a:r>
              <a:rPr lang="nb-NO" altLang="nb-NO" sz="2600" dirty="0">
                <a:solidFill>
                  <a:schemeClr val="bg1"/>
                </a:solidFill>
                <a:latin typeface="Calibri Light" panose="020F0302020204030204" pitchFamily="34" charset="0"/>
                <a:ea typeface="Arial Unicode MS" panose="020B0604020202020204" pitchFamily="34" charset="-128"/>
                <a:cs typeface="Calibri Light" panose="020F0302020204030204" pitchFamily="34" charset="0"/>
              </a:rPr>
              <a:t>«</a:t>
            </a:r>
            <a:r>
              <a:rPr lang="nb-NO" sz="2600" dirty="0">
                <a:solidFill>
                  <a:schemeClr val="bg1"/>
                </a:solidFill>
                <a:latin typeface="Calibri Light" panose="020F0302020204030204" pitchFamily="34" charset="0"/>
                <a:cs typeface="Calibri Light" panose="020F0302020204030204" pitchFamily="34" charset="0"/>
              </a:rPr>
              <a:t>Litteraturundervisningen i den </a:t>
            </a:r>
            <a:r>
              <a:rPr lang="nb-NO" sz="2600" dirty="0" err="1">
                <a:solidFill>
                  <a:schemeClr val="bg1"/>
                </a:solidFill>
                <a:latin typeface="Calibri Light" panose="020F0302020204030204" pitchFamily="34" charset="0"/>
                <a:cs typeface="Calibri Light" panose="020F0302020204030204" pitchFamily="34" charset="0"/>
              </a:rPr>
              <a:t>ryska</a:t>
            </a:r>
            <a:r>
              <a:rPr lang="nb-NO" sz="2600" dirty="0">
                <a:solidFill>
                  <a:schemeClr val="bg1"/>
                </a:solidFill>
                <a:latin typeface="Calibri Light" panose="020F0302020204030204" pitchFamily="34" charset="0"/>
                <a:cs typeface="Calibri Light" panose="020F0302020204030204" pitchFamily="34" charset="0"/>
              </a:rPr>
              <a:t> </a:t>
            </a:r>
            <a:r>
              <a:rPr lang="nb-NO" sz="2600" dirty="0" err="1">
                <a:solidFill>
                  <a:schemeClr val="bg1"/>
                </a:solidFill>
                <a:latin typeface="Calibri Light" panose="020F0302020204030204" pitchFamily="34" charset="0"/>
                <a:cs typeface="Calibri Light" panose="020F0302020204030204" pitchFamily="34" charset="0"/>
              </a:rPr>
              <a:t>skolan</a:t>
            </a:r>
            <a:r>
              <a:rPr lang="nb-NO" sz="2600" dirty="0">
                <a:solidFill>
                  <a:schemeClr val="bg1"/>
                </a:solidFill>
                <a:latin typeface="Calibri Light" panose="020F0302020204030204" pitchFamily="34" charset="0"/>
                <a:cs typeface="Calibri Light" panose="020F0302020204030204" pitchFamily="34" charset="0"/>
              </a:rPr>
              <a:t> bygger på </a:t>
            </a:r>
            <a:r>
              <a:rPr lang="nb-NO" sz="2600" dirty="0" err="1">
                <a:solidFill>
                  <a:schemeClr val="bg1"/>
                </a:solidFill>
                <a:latin typeface="Calibri Light" panose="020F0302020204030204" pitchFamily="34" charset="0"/>
                <a:cs typeface="Calibri Light" panose="020F0302020204030204" pitchFamily="34" charset="0"/>
              </a:rPr>
              <a:t>mycket</a:t>
            </a:r>
            <a:r>
              <a:rPr lang="nb-NO" sz="2600" dirty="0">
                <a:solidFill>
                  <a:schemeClr val="bg1"/>
                </a:solidFill>
                <a:latin typeface="Calibri Light" panose="020F0302020204030204" pitchFamily="34" charset="0"/>
                <a:cs typeface="Calibri Light" panose="020F0302020204030204" pitchFamily="34" charset="0"/>
              </a:rPr>
              <a:t> </a:t>
            </a:r>
            <a:r>
              <a:rPr lang="nb-NO" sz="2600" dirty="0" err="1">
                <a:solidFill>
                  <a:schemeClr val="bg1"/>
                </a:solidFill>
                <a:latin typeface="Calibri Light" panose="020F0302020204030204" pitchFamily="34" charset="0"/>
                <a:cs typeface="Calibri Light" panose="020F0302020204030204" pitchFamily="34" charset="0"/>
              </a:rPr>
              <a:t>förfinade</a:t>
            </a:r>
            <a:r>
              <a:rPr lang="nb-NO" sz="2600" dirty="0">
                <a:solidFill>
                  <a:schemeClr val="bg1"/>
                </a:solidFill>
                <a:latin typeface="Calibri Light" panose="020F0302020204030204" pitchFamily="34" charset="0"/>
                <a:cs typeface="Calibri Light" panose="020F0302020204030204" pitchFamily="34" charset="0"/>
              </a:rPr>
              <a:t> idéer om </a:t>
            </a:r>
            <a:r>
              <a:rPr lang="nb-NO" sz="2600" dirty="0" err="1">
                <a:solidFill>
                  <a:schemeClr val="bg1"/>
                </a:solidFill>
                <a:latin typeface="Calibri Light" panose="020F0302020204030204" pitchFamily="34" charset="0"/>
                <a:cs typeface="Calibri Light" panose="020F0302020204030204" pitchFamily="34" charset="0"/>
              </a:rPr>
              <a:t>hur</a:t>
            </a:r>
            <a:r>
              <a:rPr lang="nb-NO" sz="2600" dirty="0">
                <a:solidFill>
                  <a:schemeClr val="bg1"/>
                </a:solidFill>
                <a:latin typeface="Calibri Light" panose="020F0302020204030204" pitchFamily="34" charset="0"/>
                <a:cs typeface="Calibri Light" panose="020F0302020204030204" pitchFamily="34" charset="0"/>
              </a:rPr>
              <a:t> elever </a:t>
            </a:r>
            <a:r>
              <a:rPr lang="nb-NO" sz="2600" dirty="0" err="1">
                <a:solidFill>
                  <a:schemeClr val="bg1"/>
                </a:solidFill>
                <a:latin typeface="Calibri Light" panose="020F0302020204030204" pitchFamily="34" charset="0"/>
                <a:cs typeface="Calibri Light" panose="020F0302020204030204" pitchFamily="34" charset="0"/>
              </a:rPr>
              <a:t>utvecklar</a:t>
            </a:r>
            <a:r>
              <a:rPr lang="nb-NO" sz="2600" dirty="0">
                <a:solidFill>
                  <a:schemeClr val="bg1"/>
                </a:solidFill>
                <a:latin typeface="Calibri Light" panose="020F0302020204030204" pitchFamily="34" charset="0"/>
                <a:cs typeface="Calibri Light" panose="020F0302020204030204" pitchFamily="34" charset="0"/>
              </a:rPr>
              <a:t> sitt </a:t>
            </a:r>
            <a:r>
              <a:rPr lang="nb-NO" sz="2600" dirty="0" err="1">
                <a:solidFill>
                  <a:schemeClr val="bg1"/>
                </a:solidFill>
                <a:latin typeface="Calibri Light" panose="020F0302020204030204" pitchFamily="34" charset="0"/>
                <a:cs typeface="Calibri Light" panose="020F0302020204030204" pitchFamily="34" charset="0"/>
              </a:rPr>
              <a:t>vetande</a:t>
            </a:r>
            <a:r>
              <a:rPr lang="nb-NO" sz="2600" dirty="0">
                <a:solidFill>
                  <a:schemeClr val="bg1"/>
                </a:solidFill>
                <a:latin typeface="Calibri Light" panose="020F0302020204030204" pitchFamily="34" charset="0"/>
                <a:cs typeface="Calibri Light" panose="020F0302020204030204" pitchFamily="34" charset="0"/>
              </a:rPr>
              <a:t>, sin </a:t>
            </a:r>
            <a:r>
              <a:rPr lang="nb-NO" sz="2600" dirty="0" err="1">
                <a:solidFill>
                  <a:schemeClr val="bg1"/>
                </a:solidFill>
                <a:latin typeface="Calibri Light" panose="020F0302020204030204" pitchFamily="34" charset="0"/>
                <a:cs typeface="Calibri Light" panose="020F0302020204030204" pitchFamily="34" charset="0"/>
              </a:rPr>
              <a:t>begreppsvärld</a:t>
            </a:r>
            <a:r>
              <a:rPr lang="nb-NO" sz="2600" dirty="0">
                <a:solidFill>
                  <a:schemeClr val="bg1"/>
                </a:solidFill>
                <a:latin typeface="Calibri Light" panose="020F0302020204030204" pitchFamily="34" charset="0"/>
                <a:cs typeface="Calibri Light" panose="020F0302020204030204" pitchFamily="34" charset="0"/>
              </a:rPr>
              <a:t> </a:t>
            </a:r>
            <a:r>
              <a:rPr lang="nb-NO" sz="2600" dirty="0" err="1">
                <a:solidFill>
                  <a:schemeClr val="bg1"/>
                </a:solidFill>
                <a:latin typeface="Calibri Light" panose="020F0302020204030204" pitchFamily="34" charset="0"/>
                <a:cs typeface="Calibri Light" panose="020F0302020204030204" pitchFamily="34" charset="0"/>
              </a:rPr>
              <a:t>och</a:t>
            </a:r>
            <a:r>
              <a:rPr lang="nb-NO" sz="2600" dirty="0">
                <a:solidFill>
                  <a:schemeClr val="bg1"/>
                </a:solidFill>
                <a:latin typeface="Calibri Light" panose="020F0302020204030204" pitchFamily="34" charset="0"/>
                <a:cs typeface="Calibri Light" panose="020F0302020204030204" pitchFamily="34" charset="0"/>
              </a:rPr>
              <a:t> sin personlighet i </a:t>
            </a:r>
            <a:r>
              <a:rPr lang="nb-NO" sz="2600" dirty="0" err="1">
                <a:solidFill>
                  <a:schemeClr val="bg1"/>
                </a:solidFill>
                <a:latin typeface="Calibri Light" panose="020F0302020204030204" pitchFamily="34" charset="0"/>
                <a:cs typeface="Calibri Light" panose="020F0302020204030204" pitchFamily="34" charset="0"/>
              </a:rPr>
              <a:t>umgänget</a:t>
            </a:r>
            <a:r>
              <a:rPr lang="nb-NO" sz="2600" dirty="0">
                <a:solidFill>
                  <a:schemeClr val="bg1"/>
                </a:solidFill>
                <a:latin typeface="Calibri Light" panose="020F0302020204030204" pitchFamily="34" charset="0"/>
                <a:cs typeface="Calibri Light" panose="020F0302020204030204" pitchFamily="34" charset="0"/>
              </a:rPr>
              <a:t> med litteraturen </a:t>
            </a:r>
            <a:r>
              <a:rPr lang="nb-NO" sz="2600" dirty="0" err="1">
                <a:solidFill>
                  <a:schemeClr val="bg1"/>
                </a:solidFill>
                <a:latin typeface="Calibri Light" panose="020F0302020204030204" pitchFamily="34" charset="0"/>
                <a:cs typeface="Calibri Light" panose="020F0302020204030204" pitchFamily="34" charset="0"/>
              </a:rPr>
              <a:t>och</a:t>
            </a:r>
            <a:r>
              <a:rPr lang="nb-NO" sz="2600" dirty="0">
                <a:solidFill>
                  <a:schemeClr val="bg1"/>
                </a:solidFill>
                <a:latin typeface="Calibri Light" panose="020F0302020204030204" pitchFamily="34" charset="0"/>
                <a:cs typeface="Calibri Light" panose="020F0302020204030204" pitchFamily="34" charset="0"/>
              </a:rPr>
              <a:t> andre </a:t>
            </a:r>
            <a:r>
              <a:rPr lang="nb-NO" sz="2600" dirty="0" err="1">
                <a:solidFill>
                  <a:schemeClr val="bg1"/>
                </a:solidFill>
                <a:latin typeface="Calibri Light" panose="020F0302020204030204" pitchFamily="34" charset="0"/>
                <a:cs typeface="Calibri Light" panose="020F0302020204030204" pitchFamily="34" charset="0"/>
              </a:rPr>
              <a:t>läsande</a:t>
            </a:r>
            <a:r>
              <a:rPr lang="nb-NO" sz="2600" dirty="0">
                <a:solidFill>
                  <a:schemeClr val="bg1"/>
                </a:solidFill>
                <a:latin typeface="Calibri Light" panose="020F0302020204030204" pitchFamily="34" charset="0"/>
                <a:cs typeface="Calibri Light" panose="020F0302020204030204" pitchFamily="34" charset="0"/>
              </a:rPr>
              <a:t> </a:t>
            </a:r>
            <a:r>
              <a:rPr lang="nb-NO" sz="2600" dirty="0" err="1">
                <a:solidFill>
                  <a:schemeClr val="bg1"/>
                </a:solidFill>
                <a:latin typeface="Calibri Light" panose="020F0302020204030204" pitchFamily="34" charset="0"/>
                <a:cs typeface="Calibri Light" panose="020F0302020204030204" pitchFamily="34" charset="0"/>
              </a:rPr>
              <a:t>människor</a:t>
            </a:r>
            <a:r>
              <a:rPr lang="nb-NO" sz="2600" dirty="0">
                <a:solidFill>
                  <a:schemeClr val="bg1"/>
                </a:solidFill>
                <a:latin typeface="Calibri Light" panose="020F0302020204030204" pitchFamily="34" charset="0"/>
                <a:cs typeface="Calibri Light" panose="020F0302020204030204" pitchFamily="34" charset="0"/>
              </a:rPr>
              <a:t>.»</a:t>
            </a:r>
            <a:br>
              <a:rPr lang="nb-NO" altLang="nb-NO" sz="2600" dirty="0">
                <a:solidFill>
                  <a:schemeClr val="bg1"/>
                </a:solidFill>
                <a:latin typeface="Calibri Light" panose="020F0302020204030204" pitchFamily="34" charset="0"/>
                <a:ea typeface="Arial Unicode MS" panose="020B0604020202020204" pitchFamily="34" charset="-128"/>
                <a:cs typeface="Calibri Light" panose="020F0302020204030204" pitchFamily="34" charset="0"/>
              </a:rPr>
            </a:br>
            <a:endParaRPr lang="nb-NO" altLang="nb-NO" sz="2600" dirty="0">
              <a:solidFill>
                <a:schemeClr val="bg1"/>
              </a:solidFill>
              <a:latin typeface="Calibri Light" panose="020F0302020204030204" pitchFamily="34" charset="0"/>
              <a:ea typeface="Arial Unicode MS" panose="020B0604020202020204" pitchFamily="34" charset="-128"/>
              <a:cs typeface="Calibri Light" panose="020F0302020204030204" pitchFamily="34" charset="0"/>
            </a:endParaRPr>
          </a:p>
          <a:p>
            <a:pPr marL="0" indent="0">
              <a:lnSpc>
                <a:spcPct val="150000"/>
              </a:lnSpc>
              <a:buNone/>
            </a:pPr>
            <a:endParaRPr lang="nb-NO" altLang="nb-NO" sz="2600" dirty="0">
              <a:solidFill>
                <a:schemeClr val="bg1"/>
              </a:solidFill>
              <a:latin typeface="Calibri Light" panose="020F0302020204030204" pitchFamily="34" charset="0"/>
              <a:ea typeface="Arial Unicode MS" panose="020B0604020202020204" pitchFamily="34" charset="-128"/>
              <a:cs typeface="Calibri Light" panose="020F0302020204030204" pitchFamily="34" charset="0"/>
            </a:endParaRPr>
          </a:p>
          <a:p>
            <a:pPr marL="0" indent="0" algn="r">
              <a:lnSpc>
                <a:spcPct val="150000"/>
              </a:lnSpc>
              <a:buNone/>
            </a:pPr>
            <a:r>
              <a:rPr lang="nb-NO" altLang="nb-NO" sz="1800" dirty="0" err="1">
                <a:solidFill>
                  <a:schemeClr val="bg1"/>
                </a:solidFill>
                <a:latin typeface="+mj-lt"/>
                <a:ea typeface="Arial Unicode MS" panose="020B0604020202020204" pitchFamily="34" charset="-128"/>
                <a:cs typeface="Arial Unicode MS"/>
              </a:rPr>
              <a:t>Örjan</a:t>
            </a:r>
            <a:r>
              <a:rPr lang="nb-NO" altLang="nb-NO" sz="1800" dirty="0">
                <a:solidFill>
                  <a:schemeClr val="bg1"/>
                </a:solidFill>
                <a:latin typeface="+mj-lt"/>
                <a:ea typeface="Arial Unicode MS" panose="020B0604020202020204" pitchFamily="34" charset="-128"/>
                <a:cs typeface="Arial Unicode MS"/>
              </a:rPr>
              <a:t> </a:t>
            </a:r>
            <a:r>
              <a:rPr lang="nb-NO" altLang="nb-NO" sz="1800" dirty="0" err="1">
                <a:solidFill>
                  <a:schemeClr val="bg1"/>
                </a:solidFill>
                <a:latin typeface="+mj-lt"/>
                <a:ea typeface="Arial Unicode MS" panose="020B0604020202020204" pitchFamily="34" charset="-128"/>
                <a:cs typeface="Arial Unicode MS"/>
              </a:rPr>
              <a:t>Torell</a:t>
            </a:r>
            <a:r>
              <a:rPr lang="nb-NO" altLang="nb-NO" sz="1800" dirty="0">
                <a:solidFill>
                  <a:schemeClr val="bg1"/>
                </a:solidFill>
                <a:latin typeface="+mj-lt"/>
                <a:ea typeface="Arial Unicode MS" panose="020B0604020202020204" pitchFamily="34" charset="-128"/>
                <a:cs typeface="Arial Unicode MS"/>
              </a:rPr>
              <a:t> (red.). 2002. </a:t>
            </a:r>
            <a:r>
              <a:rPr lang="nb-NO" altLang="nb-NO" sz="1800" i="1" dirty="0" err="1">
                <a:solidFill>
                  <a:schemeClr val="bg1"/>
                </a:solidFill>
                <a:latin typeface="+mj-lt"/>
                <a:ea typeface="Arial Unicode MS" panose="020B0604020202020204" pitchFamily="34" charset="-128"/>
                <a:cs typeface="Arial Unicode MS"/>
              </a:rPr>
              <a:t>Hur</a:t>
            </a:r>
            <a:r>
              <a:rPr lang="nb-NO" altLang="nb-NO" sz="1800" i="1" dirty="0">
                <a:solidFill>
                  <a:schemeClr val="bg1"/>
                </a:solidFill>
                <a:latin typeface="+mj-lt"/>
                <a:ea typeface="Arial Unicode MS" panose="020B0604020202020204" pitchFamily="34" charset="-128"/>
                <a:cs typeface="Arial Unicode MS"/>
              </a:rPr>
              <a:t> </a:t>
            </a:r>
            <a:r>
              <a:rPr lang="nb-NO" altLang="nb-NO" sz="1800" i="1" dirty="0" err="1">
                <a:solidFill>
                  <a:schemeClr val="bg1"/>
                </a:solidFill>
                <a:latin typeface="+mj-lt"/>
                <a:ea typeface="Arial Unicode MS" panose="020B0604020202020204" pitchFamily="34" charset="-128"/>
                <a:cs typeface="Arial Unicode MS"/>
              </a:rPr>
              <a:t>gör</a:t>
            </a:r>
            <a:r>
              <a:rPr lang="nb-NO" altLang="nb-NO" sz="1800" i="1" dirty="0">
                <a:solidFill>
                  <a:schemeClr val="bg1"/>
                </a:solidFill>
                <a:latin typeface="+mj-lt"/>
                <a:ea typeface="Arial Unicode MS" panose="020B0604020202020204" pitchFamily="34" charset="-128"/>
                <a:cs typeface="Arial Unicode MS"/>
              </a:rPr>
              <a:t> man en </a:t>
            </a:r>
            <a:r>
              <a:rPr lang="nb-NO" altLang="nb-NO" sz="1800" i="1" dirty="0" err="1">
                <a:solidFill>
                  <a:schemeClr val="bg1"/>
                </a:solidFill>
                <a:latin typeface="+mj-lt"/>
                <a:ea typeface="Arial Unicode MS" panose="020B0604020202020204" pitchFamily="34" charset="-128"/>
                <a:cs typeface="Arial Unicode MS"/>
              </a:rPr>
              <a:t>litteraturläsare</a:t>
            </a:r>
            <a:r>
              <a:rPr lang="nb-NO" altLang="nb-NO" sz="1800" i="1" dirty="0">
                <a:solidFill>
                  <a:schemeClr val="bg1"/>
                </a:solidFill>
                <a:latin typeface="+mj-lt"/>
                <a:ea typeface="Arial Unicode MS" panose="020B0604020202020204" pitchFamily="34" charset="-128"/>
                <a:cs typeface="Arial Unicode MS"/>
              </a:rPr>
              <a:t>?</a:t>
            </a:r>
            <a:r>
              <a:rPr lang="nb-NO" altLang="nb-NO" sz="1800" dirty="0">
                <a:solidFill>
                  <a:schemeClr val="bg1"/>
                </a:solidFill>
                <a:latin typeface="+mj-lt"/>
                <a:ea typeface="Arial Unicode MS" panose="020B0604020202020204" pitchFamily="34" charset="-128"/>
                <a:cs typeface="Arial Unicode MS"/>
              </a:rPr>
              <a:t>, s. 42.</a:t>
            </a:r>
            <a:endParaRPr lang="nb-NO" sz="1800" dirty="0">
              <a:solidFill>
                <a:schemeClr val="bg1"/>
              </a:solidFill>
              <a:latin typeface="+mj-lt"/>
            </a:endParaRPr>
          </a:p>
        </p:txBody>
      </p:sp>
    </p:spTree>
    <p:extLst>
      <p:ext uri="{BB962C8B-B14F-4D97-AF65-F5344CB8AC3E}">
        <p14:creationId xmlns:p14="http://schemas.microsoft.com/office/powerpoint/2010/main" val="2653875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9"/>
            <a:ext cx="8610600" cy="5095570"/>
          </a:xfrm>
        </p:spPr>
        <p:txBody>
          <a:bodyPr>
            <a:normAutofit/>
          </a:bodyPr>
          <a:lstStyle/>
          <a:p>
            <a:pPr marL="0" indent="0">
              <a:lnSpc>
                <a:spcPct val="150000"/>
              </a:lnSpc>
              <a:buNone/>
            </a:pPr>
            <a:r>
              <a:rPr lang="nb-NO" sz="2600" dirty="0">
                <a:solidFill>
                  <a:schemeClr val="bg1"/>
                </a:solidFill>
                <a:latin typeface="+mj-lt"/>
              </a:rPr>
              <a:t>«Mye tyder på at morsmålsfagene rett og slett trenger nye og mer oppdaterte didaktiske begrunnelser for litteratur i en skole der stadig flere elever mangler litterære lesevaner og leseerfaringer.»  </a:t>
            </a:r>
          </a:p>
          <a:p>
            <a:pPr marL="0" lvl="0" indent="0" defTabSz="449263" eaLnBrk="0" fontAlgn="base" hangingPunct="0">
              <a:lnSpc>
                <a:spcPct val="110000"/>
              </a:lnSpc>
              <a:spcBef>
                <a:spcPct val="0"/>
              </a:spcBef>
              <a:spcAft>
                <a:spcPct val="0"/>
              </a:spcAft>
              <a:buNone/>
            </a:pPr>
            <a:br>
              <a:rPr lang="nb-NO" altLang="nb-NO" sz="4400" dirty="0">
                <a:solidFill>
                  <a:schemeClr val="bg1"/>
                </a:solidFill>
                <a:latin typeface="Calibri Light" panose="020F0302020204030204"/>
                <a:ea typeface="+mj-ea"/>
                <a:cs typeface="+mj-cs"/>
              </a:rPr>
            </a:br>
            <a:endParaRPr lang="nb-NO" altLang="nb-NO" sz="1800" dirty="0">
              <a:solidFill>
                <a:schemeClr val="bg1"/>
              </a:solidFill>
              <a:latin typeface="Calibri Light" panose="020F0302020204030204"/>
              <a:ea typeface="+mj-ea"/>
              <a:cs typeface="+mj-cs"/>
            </a:endParaRPr>
          </a:p>
          <a:p>
            <a:pPr marL="0" indent="0" algn="r">
              <a:spcBef>
                <a:spcPts val="0"/>
              </a:spcBef>
              <a:buNone/>
            </a:pPr>
            <a:endParaRPr lang="nb-NO" sz="1800" dirty="0">
              <a:solidFill>
                <a:schemeClr val="bg1"/>
              </a:solidFill>
              <a:latin typeface="+mj-lt"/>
            </a:endParaRPr>
          </a:p>
          <a:p>
            <a:pPr marL="0" indent="0" algn="r">
              <a:spcBef>
                <a:spcPts val="0"/>
              </a:spcBef>
              <a:buNone/>
            </a:pPr>
            <a:endParaRPr lang="nb-NO" sz="1800" dirty="0">
              <a:solidFill>
                <a:schemeClr val="bg1"/>
              </a:solidFill>
              <a:latin typeface="+mj-lt"/>
            </a:endParaRPr>
          </a:p>
          <a:p>
            <a:pPr marL="0" indent="0" algn="r">
              <a:spcBef>
                <a:spcPts val="0"/>
              </a:spcBef>
              <a:buNone/>
            </a:pPr>
            <a:r>
              <a:rPr lang="nb-NO" sz="1800" dirty="0">
                <a:solidFill>
                  <a:schemeClr val="bg1"/>
                </a:solidFill>
                <a:latin typeface="+mj-lt"/>
              </a:rPr>
              <a:t>Penne, Sylvi. 2013. «Skjønnlitteraturen i skolen i et </a:t>
            </a:r>
            <a:r>
              <a:rPr lang="nb-NO" sz="1800" dirty="0" err="1">
                <a:solidFill>
                  <a:schemeClr val="bg1"/>
                </a:solidFill>
                <a:latin typeface="+mj-lt"/>
              </a:rPr>
              <a:t>literacy</a:t>
            </a:r>
            <a:r>
              <a:rPr lang="nb-NO" sz="1800" dirty="0">
                <a:solidFill>
                  <a:schemeClr val="bg1"/>
                </a:solidFill>
                <a:latin typeface="+mj-lt"/>
              </a:rPr>
              <a:t>-perspektiv». </a:t>
            </a:r>
          </a:p>
          <a:p>
            <a:pPr marL="0" indent="0" algn="r">
              <a:spcBef>
                <a:spcPts val="0"/>
              </a:spcBef>
              <a:buNone/>
            </a:pPr>
            <a:r>
              <a:rPr lang="nb-NO" sz="1800" dirty="0">
                <a:solidFill>
                  <a:schemeClr val="bg1"/>
                </a:solidFill>
                <a:latin typeface="+mj-lt"/>
              </a:rPr>
              <a:t>I Skjelbred og Veum (red.): </a:t>
            </a:r>
            <a:r>
              <a:rPr lang="nb-NO" sz="1800" i="1" dirty="0" err="1">
                <a:solidFill>
                  <a:schemeClr val="bg1"/>
                </a:solidFill>
                <a:latin typeface="+mj-lt"/>
              </a:rPr>
              <a:t>Literacy</a:t>
            </a:r>
            <a:r>
              <a:rPr lang="nb-NO" sz="1800" i="1" dirty="0">
                <a:solidFill>
                  <a:schemeClr val="bg1"/>
                </a:solidFill>
                <a:latin typeface="+mj-lt"/>
              </a:rPr>
              <a:t> i læringskontekster</a:t>
            </a:r>
            <a:r>
              <a:rPr lang="nb-NO" sz="1800" dirty="0">
                <a:solidFill>
                  <a:schemeClr val="bg1"/>
                </a:solidFill>
                <a:latin typeface="+mj-lt"/>
              </a:rPr>
              <a:t>, s. 49.</a:t>
            </a:r>
          </a:p>
        </p:txBody>
      </p:sp>
    </p:spTree>
    <p:extLst>
      <p:ext uri="{BB962C8B-B14F-4D97-AF65-F5344CB8AC3E}">
        <p14:creationId xmlns:p14="http://schemas.microsoft.com/office/powerpoint/2010/main" val="1808441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427748" y="1289189"/>
            <a:ext cx="9529010" cy="5095570"/>
          </a:xfrm>
        </p:spPr>
        <p:txBody>
          <a:bodyPr>
            <a:normAutofit/>
          </a:bodyPr>
          <a:lstStyle/>
          <a:p>
            <a:pPr marL="0" indent="0" algn="ctr">
              <a:buNone/>
            </a:pPr>
            <a:endParaRPr lang="nb-NO" sz="3600" dirty="0">
              <a:solidFill>
                <a:schemeClr val="bg1"/>
              </a:solidFill>
            </a:endParaRPr>
          </a:p>
          <a:p>
            <a:pPr marL="0" indent="0" algn="ctr">
              <a:buNone/>
            </a:pPr>
            <a:endParaRPr lang="nb-NO" sz="3600" dirty="0">
              <a:solidFill>
                <a:schemeClr val="bg1"/>
              </a:solidFill>
            </a:endParaRPr>
          </a:p>
          <a:p>
            <a:pPr marL="0" indent="0" algn="ctr">
              <a:buNone/>
            </a:pPr>
            <a:r>
              <a:rPr lang="nb-NO" sz="3200" dirty="0">
                <a:solidFill>
                  <a:schemeClr val="bg1"/>
                </a:solidFill>
                <a:latin typeface="+mj-lt"/>
              </a:rPr>
              <a:t>«I </a:t>
            </a:r>
            <a:r>
              <a:rPr lang="nb-NO" sz="3200" dirty="0" err="1">
                <a:solidFill>
                  <a:schemeClr val="bg1"/>
                </a:solidFill>
                <a:latin typeface="+mj-lt"/>
              </a:rPr>
              <a:t>began</a:t>
            </a:r>
            <a:r>
              <a:rPr lang="nb-NO" sz="3200" dirty="0">
                <a:solidFill>
                  <a:schemeClr val="bg1"/>
                </a:solidFill>
                <a:latin typeface="+mj-lt"/>
              </a:rPr>
              <a:t> </a:t>
            </a:r>
            <a:r>
              <a:rPr lang="nb-NO" sz="3200" dirty="0" err="1">
                <a:solidFill>
                  <a:schemeClr val="bg1"/>
                </a:solidFill>
                <a:latin typeface="+mj-lt"/>
              </a:rPr>
              <a:t>with</a:t>
            </a:r>
            <a:r>
              <a:rPr lang="nb-NO" sz="3200" dirty="0">
                <a:solidFill>
                  <a:schemeClr val="bg1"/>
                </a:solidFill>
                <a:latin typeface="+mj-lt"/>
              </a:rPr>
              <a:t> </a:t>
            </a:r>
            <a:r>
              <a:rPr lang="nb-NO" sz="3200" dirty="0" err="1">
                <a:solidFill>
                  <a:schemeClr val="bg1"/>
                </a:solidFill>
                <a:latin typeface="+mj-lt"/>
              </a:rPr>
              <a:t>the</a:t>
            </a:r>
            <a:r>
              <a:rPr lang="nb-NO" sz="3200" dirty="0">
                <a:solidFill>
                  <a:schemeClr val="bg1"/>
                </a:solidFill>
                <a:latin typeface="+mj-lt"/>
              </a:rPr>
              <a:t> </a:t>
            </a:r>
            <a:r>
              <a:rPr lang="nb-NO" sz="3200" dirty="0" err="1">
                <a:solidFill>
                  <a:schemeClr val="bg1"/>
                </a:solidFill>
                <a:latin typeface="+mj-lt"/>
              </a:rPr>
              <a:t>desire</a:t>
            </a:r>
            <a:r>
              <a:rPr lang="nb-NO" sz="3200" dirty="0">
                <a:solidFill>
                  <a:schemeClr val="bg1"/>
                </a:solidFill>
                <a:latin typeface="+mj-lt"/>
              </a:rPr>
              <a:t> to </a:t>
            </a:r>
            <a:r>
              <a:rPr lang="nb-NO" sz="3200" dirty="0" err="1">
                <a:solidFill>
                  <a:schemeClr val="bg1"/>
                </a:solidFill>
                <a:latin typeface="+mj-lt"/>
              </a:rPr>
              <a:t>speak</a:t>
            </a:r>
            <a:r>
              <a:rPr lang="nb-NO" sz="3200" dirty="0">
                <a:solidFill>
                  <a:schemeClr val="bg1"/>
                </a:solidFill>
                <a:latin typeface="+mj-lt"/>
              </a:rPr>
              <a:t> </a:t>
            </a:r>
            <a:r>
              <a:rPr lang="nb-NO" sz="3200" dirty="0" err="1">
                <a:solidFill>
                  <a:schemeClr val="bg1"/>
                </a:solidFill>
                <a:latin typeface="+mj-lt"/>
              </a:rPr>
              <a:t>with</a:t>
            </a:r>
            <a:r>
              <a:rPr lang="nb-NO" sz="3200" dirty="0">
                <a:solidFill>
                  <a:schemeClr val="bg1"/>
                </a:solidFill>
                <a:latin typeface="+mj-lt"/>
              </a:rPr>
              <a:t> </a:t>
            </a:r>
            <a:r>
              <a:rPr lang="nb-NO" sz="3200" dirty="0" err="1">
                <a:solidFill>
                  <a:schemeClr val="bg1"/>
                </a:solidFill>
                <a:latin typeface="+mj-lt"/>
              </a:rPr>
              <a:t>the</a:t>
            </a:r>
            <a:r>
              <a:rPr lang="nb-NO" sz="3200" dirty="0">
                <a:solidFill>
                  <a:schemeClr val="bg1"/>
                </a:solidFill>
                <a:latin typeface="+mj-lt"/>
              </a:rPr>
              <a:t> </a:t>
            </a:r>
            <a:r>
              <a:rPr lang="nb-NO" sz="3200" dirty="0" err="1">
                <a:solidFill>
                  <a:schemeClr val="bg1"/>
                </a:solidFill>
                <a:latin typeface="+mj-lt"/>
              </a:rPr>
              <a:t>dead</a:t>
            </a:r>
            <a:r>
              <a:rPr lang="nb-NO" sz="3200" dirty="0">
                <a:solidFill>
                  <a:schemeClr val="bg1"/>
                </a:solidFill>
                <a:latin typeface="+mj-lt"/>
              </a:rPr>
              <a:t>.»</a:t>
            </a:r>
            <a:br>
              <a:rPr lang="nb-NO" altLang="nb-NO" sz="4400" dirty="0">
                <a:solidFill>
                  <a:schemeClr val="bg1"/>
                </a:solidFill>
                <a:latin typeface="Calibri Light" panose="020F0302020204030204"/>
                <a:ea typeface="+mj-ea"/>
                <a:cs typeface="+mj-cs"/>
              </a:rPr>
            </a:br>
            <a:endParaRPr lang="nb-NO" sz="2000" dirty="0">
              <a:solidFill>
                <a:schemeClr val="bg1"/>
              </a:solidFill>
              <a:latin typeface="+mj-lt"/>
            </a:endParaRPr>
          </a:p>
          <a:p>
            <a:pPr marL="0" indent="0">
              <a:buNone/>
            </a:pPr>
            <a:endParaRPr lang="nb-NO" sz="2000" dirty="0">
              <a:solidFill>
                <a:schemeClr val="bg1"/>
              </a:solidFill>
              <a:latin typeface="+mj-lt"/>
            </a:endParaRPr>
          </a:p>
          <a:p>
            <a:pPr marL="0" indent="0">
              <a:buNone/>
            </a:pPr>
            <a:endParaRPr lang="nb-NO" sz="2000" dirty="0">
              <a:solidFill>
                <a:schemeClr val="bg1"/>
              </a:solidFill>
              <a:latin typeface="+mj-lt"/>
            </a:endParaRPr>
          </a:p>
          <a:p>
            <a:pPr marL="0" indent="0">
              <a:buNone/>
            </a:pPr>
            <a:endParaRPr lang="nb-NO" sz="2000" dirty="0">
              <a:solidFill>
                <a:schemeClr val="bg1"/>
              </a:solidFill>
              <a:latin typeface="+mj-lt"/>
            </a:endParaRPr>
          </a:p>
          <a:p>
            <a:pPr marL="0" indent="0">
              <a:buNone/>
            </a:pPr>
            <a:endParaRPr lang="nb-NO" sz="2000" dirty="0">
              <a:solidFill>
                <a:schemeClr val="bg1"/>
              </a:solidFill>
              <a:latin typeface="+mj-lt"/>
            </a:endParaRPr>
          </a:p>
          <a:p>
            <a:pPr marL="0" indent="0" algn="r">
              <a:buNone/>
            </a:pPr>
            <a:r>
              <a:rPr lang="nb-NO" sz="1800" dirty="0">
                <a:solidFill>
                  <a:schemeClr val="bg1"/>
                </a:solidFill>
                <a:latin typeface="Calibri Light" panose="020F0302020204030204" pitchFamily="34" charset="0"/>
                <a:cs typeface="Calibri Light" panose="020F0302020204030204" pitchFamily="34" charset="0"/>
              </a:rPr>
              <a:t>Stephen </a:t>
            </a:r>
            <a:r>
              <a:rPr lang="nb-NO" sz="1800" dirty="0" err="1">
                <a:solidFill>
                  <a:schemeClr val="bg1"/>
                </a:solidFill>
                <a:latin typeface="Calibri Light" panose="020F0302020204030204" pitchFamily="34" charset="0"/>
                <a:cs typeface="Calibri Light" panose="020F0302020204030204" pitchFamily="34" charset="0"/>
              </a:rPr>
              <a:t>Greenblatt</a:t>
            </a:r>
            <a:r>
              <a:rPr lang="nb-NO" sz="1800" dirty="0">
                <a:solidFill>
                  <a:schemeClr val="bg1"/>
                </a:solidFill>
                <a:latin typeface="Calibri Light" panose="020F0302020204030204" pitchFamily="34" charset="0"/>
                <a:cs typeface="Calibri Light" panose="020F0302020204030204" pitchFamily="34" charset="0"/>
              </a:rPr>
              <a:t>. 1997. </a:t>
            </a:r>
            <a:r>
              <a:rPr lang="nb-NO" sz="1800" i="1" dirty="0" err="1">
                <a:solidFill>
                  <a:schemeClr val="bg1"/>
                </a:solidFill>
                <a:latin typeface="Calibri Light" panose="020F0302020204030204" pitchFamily="34" charset="0"/>
                <a:cs typeface="Calibri Light" panose="020F0302020204030204" pitchFamily="34" charset="0"/>
              </a:rPr>
              <a:t>Shakespearean</a:t>
            </a:r>
            <a:r>
              <a:rPr lang="nb-NO" sz="1800" i="1" dirty="0">
                <a:solidFill>
                  <a:schemeClr val="bg1"/>
                </a:solidFill>
                <a:latin typeface="Calibri Light" panose="020F0302020204030204" pitchFamily="34" charset="0"/>
                <a:cs typeface="Calibri Light" panose="020F0302020204030204" pitchFamily="34" charset="0"/>
              </a:rPr>
              <a:t> </a:t>
            </a:r>
            <a:r>
              <a:rPr lang="nb-NO" sz="1800" i="1" dirty="0" err="1">
                <a:solidFill>
                  <a:schemeClr val="bg1"/>
                </a:solidFill>
                <a:latin typeface="Calibri Light" panose="020F0302020204030204" pitchFamily="34" charset="0"/>
                <a:cs typeface="Calibri Light" panose="020F0302020204030204" pitchFamily="34" charset="0"/>
              </a:rPr>
              <a:t>Negotiations</a:t>
            </a:r>
            <a:r>
              <a:rPr lang="nb-NO" sz="1800" dirty="0">
                <a:solidFill>
                  <a:schemeClr val="bg1"/>
                </a:solidFill>
                <a:latin typeface="Calibri Light" panose="020F0302020204030204" pitchFamily="34" charset="0"/>
                <a:cs typeface="Calibri Light" panose="020F0302020204030204" pitchFamily="34" charset="0"/>
              </a:rPr>
              <a:t>, s. 1.</a:t>
            </a:r>
          </a:p>
        </p:txBody>
      </p:sp>
    </p:spTree>
    <p:extLst>
      <p:ext uri="{BB962C8B-B14F-4D97-AF65-F5344CB8AC3E}">
        <p14:creationId xmlns:p14="http://schemas.microsoft.com/office/powerpoint/2010/main" val="386473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8"/>
            <a:ext cx="8610600" cy="4749661"/>
          </a:xfrm>
        </p:spPr>
        <p:txBody>
          <a:bodyPr/>
          <a:lstStyle/>
          <a:p>
            <a:pPr marL="0" indent="0">
              <a:lnSpc>
                <a:spcPct val="150000"/>
              </a:lnSpc>
              <a:buNone/>
            </a:pPr>
            <a:r>
              <a:rPr lang="nb-NO" sz="2600" dirty="0">
                <a:solidFill>
                  <a:schemeClr val="bg1"/>
                </a:solidFill>
                <a:latin typeface="Calibri Light" panose="020F0302020204030204" pitchFamily="34" charset="0"/>
                <a:cs typeface="Calibri Light" panose="020F0302020204030204" pitchFamily="34" charset="0"/>
              </a:rPr>
              <a:t>«At læse </a:t>
            </a:r>
            <a:r>
              <a:rPr lang="nb-NO" sz="2600" dirty="0" err="1">
                <a:solidFill>
                  <a:schemeClr val="bg1"/>
                </a:solidFill>
                <a:latin typeface="Calibri Light" panose="020F0302020204030204" pitchFamily="34" charset="0"/>
                <a:cs typeface="Calibri Light" panose="020F0302020204030204" pitchFamily="34" charset="0"/>
              </a:rPr>
              <a:t>ældre</a:t>
            </a:r>
            <a:r>
              <a:rPr lang="nb-NO" sz="2600" dirty="0">
                <a:solidFill>
                  <a:schemeClr val="bg1"/>
                </a:solidFill>
                <a:latin typeface="Calibri Light" panose="020F0302020204030204" pitchFamily="34" charset="0"/>
                <a:cs typeface="Calibri Light" panose="020F0302020204030204" pitchFamily="34" charset="0"/>
              </a:rPr>
              <a:t> tekster er ikke nødvendigvis det samme som at læse litteraturhistorisk» </a:t>
            </a:r>
          </a:p>
          <a:p>
            <a:pPr marL="0" indent="0">
              <a:lnSpc>
                <a:spcPct val="150000"/>
              </a:lnSpc>
              <a:buNone/>
            </a:pPr>
            <a:endParaRPr lang="nb-NO" altLang="nb-NO" sz="2600" dirty="0">
              <a:solidFill>
                <a:schemeClr val="bg1"/>
              </a:solidFill>
              <a:latin typeface="Calibri Light" panose="020F0302020204030204" pitchFamily="34" charset="0"/>
              <a:ea typeface="+mj-ea"/>
              <a:cs typeface="Calibri Light" panose="020F0302020204030204" pitchFamily="34" charset="0"/>
            </a:endParaRPr>
          </a:p>
          <a:p>
            <a:pPr marL="0" indent="0">
              <a:lnSpc>
                <a:spcPct val="150000"/>
              </a:lnSpc>
              <a:buNone/>
            </a:pPr>
            <a:endParaRPr lang="nb-NO" altLang="nb-NO" sz="1800" dirty="0">
              <a:solidFill>
                <a:prstClr val="white"/>
              </a:solidFill>
              <a:latin typeface="Calibri Light" panose="020F0302020204030204"/>
              <a:ea typeface="Arial Unicode MS" panose="020B0604020202020204" pitchFamily="34" charset="-128"/>
              <a:cs typeface="Arial Unicode MS" panose="020B0604020202020204" pitchFamily="34" charset="-128"/>
            </a:endParaRPr>
          </a:p>
          <a:p>
            <a:pPr marL="0" lvl="0" indent="0" algn="r" defTabSz="449263" eaLnBrk="0" fontAlgn="base" hangingPunct="0">
              <a:lnSpc>
                <a:spcPct val="110000"/>
              </a:lnSpc>
              <a:spcBef>
                <a:spcPct val="0"/>
              </a:spcBef>
              <a:spcAft>
                <a:spcPct val="0"/>
              </a:spcAft>
              <a:buNone/>
            </a:pPr>
            <a:endParaRPr lang="nb-NO" altLang="nb-NO" sz="1800" dirty="0">
              <a:solidFill>
                <a:prstClr val="white"/>
              </a:solidFill>
              <a:latin typeface="Calibri Light" panose="020F0302020204030204"/>
              <a:ea typeface="Arial Unicode MS" panose="020B0604020202020204" pitchFamily="34" charset="-128"/>
              <a:cs typeface="Arial Unicode MS" panose="020B0604020202020204" pitchFamily="34" charset="-128"/>
            </a:endParaRPr>
          </a:p>
          <a:p>
            <a:pPr marL="0" lvl="0" indent="0" algn="r" defTabSz="449263" eaLnBrk="0" fontAlgn="base" hangingPunct="0">
              <a:lnSpc>
                <a:spcPct val="110000"/>
              </a:lnSpc>
              <a:spcBef>
                <a:spcPct val="0"/>
              </a:spcBef>
              <a:spcAft>
                <a:spcPct val="0"/>
              </a:spcAft>
              <a:buNone/>
            </a:pPr>
            <a:r>
              <a:rPr lang="nb-NO" altLang="nb-NO" sz="1800" dirty="0">
                <a:solidFill>
                  <a:prstClr val="white"/>
                </a:solidFill>
                <a:latin typeface="Calibri Light" panose="020F0302020204030204"/>
                <a:ea typeface="Arial Unicode MS" panose="020B0604020202020204" pitchFamily="34" charset="-128"/>
                <a:cs typeface="Arial Unicode MS" panose="020B0604020202020204" pitchFamily="34" charset="-128"/>
              </a:rPr>
              <a:t>Lars Handesten og </a:t>
            </a:r>
            <a:r>
              <a:rPr lang="nb-NO" altLang="nb-NO" sz="1800" dirty="0" err="1">
                <a:solidFill>
                  <a:prstClr val="white"/>
                </a:solidFill>
                <a:latin typeface="Calibri Light" panose="020F0302020204030204"/>
                <a:ea typeface="Arial Unicode MS" panose="020B0604020202020204" pitchFamily="34" charset="-128"/>
                <a:cs typeface="Arial Unicode MS" panose="020B0604020202020204" pitchFamily="34" charset="-128"/>
              </a:rPr>
              <a:t>Torbein</a:t>
            </a:r>
            <a:r>
              <a:rPr lang="nb-NO" altLang="nb-NO" sz="1800" dirty="0">
                <a:solidFill>
                  <a:prstClr val="white"/>
                </a:solidFill>
                <a:latin typeface="Calibri Light" panose="020F0302020204030204"/>
                <a:ea typeface="Arial Unicode MS" panose="020B0604020202020204" pitchFamily="34" charset="-128"/>
                <a:cs typeface="Arial Unicode MS" panose="020B0604020202020204" pitchFamily="34" charset="-128"/>
              </a:rPr>
              <a:t> </a:t>
            </a:r>
            <a:r>
              <a:rPr lang="nb-NO" altLang="nb-NO" sz="1800" dirty="0" err="1">
                <a:solidFill>
                  <a:prstClr val="white"/>
                </a:solidFill>
                <a:latin typeface="Calibri Light" panose="020F0302020204030204"/>
                <a:ea typeface="Arial Unicode MS" panose="020B0604020202020204" pitchFamily="34" charset="-128"/>
                <a:cs typeface="Arial Unicode MS" panose="020B0604020202020204" pitchFamily="34" charset="-128"/>
              </a:rPr>
              <a:t>Weinreich</a:t>
            </a:r>
            <a:r>
              <a:rPr lang="nb-NO" altLang="nb-NO" sz="1800" dirty="0">
                <a:solidFill>
                  <a:prstClr val="white"/>
                </a:solidFill>
                <a:latin typeface="Calibri Light" panose="020F0302020204030204"/>
                <a:ea typeface="Arial Unicode MS" panose="020B0604020202020204" pitchFamily="34" charset="-128"/>
                <a:cs typeface="Arial Unicode MS" panose="020B0604020202020204" pitchFamily="34" charset="-128"/>
              </a:rPr>
              <a:t>. 2001. </a:t>
            </a:r>
            <a:r>
              <a:rPr lang="nb-NO" altLang="nb-NO" sz="1800" i="1" dirty="0">
                <a:solidFill>
                  <a:prstClr val="white"/>
                </a:solidFill>
                <a:latin typeface="Calibri Light" panose="020F0302020204030204"/>
                <a:ea typeface="Arial Unicode MS" panose="020B0604020202020204" pitchFamily="34" charset="-128"/>
                <a:cs typeface="Arial Unicode MS" panose="020B0604020202020204" pitchFamily="34" charset="-128"/>
              </a:rPr>
              <a:t>Litteraturens byrde</a:t>
            </a:r>
            <a:r>
              <a:rPr lang="nb-NO" altLang="nb-NO" sz="1800" dirty="0">
                <a:solidFill>
                  <a:prstClr val="white"/>
                </a:solidFill>
                <a:latin typeface="Calibri Light" panose="020F0302020204030204"/>
                <a:ea typeface="Arial Unicode MS" panose="020B0604020202020204" pitchFamily="34" charset="-128"/>
                <a:cs typeface="Arial Unicode MS" panose="020B0604020202020204" pitchFamily="34" charset="-128"/>
              </a:rPr>
              <a:t>, s. 208.</a:t>
            </a:r>
          </a:p>
        </p:txBody>
      </p:sp>
    </p:spTree>
    <p:extLst>
      <p:ext uri="{BB962C8B-B14F-4D97-AF65-F5344CB8AC3E}">
        <p14:creationId xmlns:p14="http://schemas.microsoft.com/office/powerpoint/2010/main" val="305926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8"/>
            <a:ext cx="8666182" cy="5690732"/>
          </a:xfrm>
        </p:spPr>
        <p:txBody>
          <a:bodyPr>
            <a:normAutofit/>
          </a:bodyPr>
          <a:lstStyle/>
          <a:p>
            <a:pPr marL="0" indent="0">
              <a:lnSpc>
                <a:spcPct val="170000"/>
              </a:lnSpc>
              <a:buNone/>
            </a:pPr>
            <a:r>
              <a:rPr lang="nb-NO" sz="2400" dirty="0">
                <a:solidFill>
                  <a:schemeClr val="bg1"/>
                </a:solidFill>
                <a:latin typeface="Calibri Light" panose="020F0302020204030204" pitchFamily="34" charset="0"/>
                <a:ea typeface="+mj-ea"/>
                <a:cs typeface="Calibri Light" panose="020F0302020204030204" pitchFamily="34" charset="0"/>
              </a:rPr>
              <a:t>«</a:t>
            </a:r>
            <a:r>
              <a:rPr lang="nb-NO" sz="2400" dirty="0">
                <a:solidFill>
                  <a:schemeClr val="bg1"/>
                </a:solidFill>
                <a:latin typeface="Calibri Light" panose="020F0302020204030204" pitchFamily="34" charset="0"/>
                <a:cs typeface="Calibri Light" panose="020F0302020204030204" pitchFamily="34" charset="0"/>
              </a:rPr>
              <a:t>Flere skandinaviske studier antyder at vekt på litteraturhistorie og kunnskap om teksten gjør at elevene opplever at litteraturen ikke berører dem</a:t>
            </a:r>
            <a:r>
              <a:rPr lang="nb-NO" sz="2400" dirty="0">
                <a:solidFill>
                  <a:schemeClr val="bg1"/>
                </a:solidFill>
                <a:latin typeface="Calibri Light" panose="020F0302020204030204" pitchFamily="34" charset="0"/>
                <a:ea typeface="+mj-ea"/>
                <a:cs typeface="Calibri Light" panose="020F0302020204030204" pitchFamily="34" charset="0"/>
              </a:rPr>
              <a:t>»</a:t>
            </a:r>
          </a:p>
          <a:p>
            <a:pPr marL="0" indent="0">
              <a:lnSpc>
                <a:spcPct val="170000"/>
              </a:lnSpc>
              <a:spcBef>
                <a:spcPts val="0"/>
              </a:spcBef>
              <a:buNone/>
            </a:pPr>
            <a:endParaRPr lang="nb-NO" altLang="nb-NO" sz="2400" dirty="0">
              <a:solidFill>
                <a:prstClr val="white"/>
              </a:solidFill>
              <a:latin typeface="Calibri Light" panose="020F0302020204030204" pitchFamily="34" charset="0"/>
              <a:ea typeface="+mj-ea"/>
              <a:cs typeface="Calibri Light" panose="020F0302020204030204" pitchFamily="34" charset="0"/>
            </a:endParaRPr>
          </a:p>
          <a:p>
            <a:pPr marL="0" indent="0">
              <a:lnSpc>
                <a:spcPct val="170000"/>
              </a:lnSpc>
              <a:spcBef>
                <a:spcPts val="0"/>
              </a:spcBef>
              <a:buNone/>
            </a:pPr>
            <a:r>
              <a:rPr lang="nb-NO" altLang="nb-NO" sz="2400" dirty="0">
                <a:solidFill>
                  <a:prstClr val="white"/>
                </a:solidFill>
                <a:latin typeface="Calibri Light" panose="020F0302020204030204" pitchFamily="34" charset="0"/>
                <a:ea typeface="+mj-ea"/>
                <a:cs typeface="Calibri Light" panose="020F0302020204030204" pitchFamily="34" charset="0"/>
              </a:rPr>
              <a:t>«Litteraturundervisningen engasjerer ikke, […] fordi lesningen blir upersonlig og den estetiske dimensjonen holdes tilbake.» </a:t>
            </a:r>
            <a:br>
              <a:rPr lang="nb-NO" altLang="nb-NO" sz="2600" dirty="0">
                <a:solidFill>
                  <a:prstClr val="white"/>
                </a:solidFill>
                <a:latin typeface="Calibri Light" panose="020F0302020204030204" pitchFamily="34" charset="0"/>
                <a:ea typeface="+mj-ea"/>
                <a:cs typeface="Calibri Light" panose="020F0302020204030204" pitchFamily="34" charset="0"/>
              </a:rPr>
            </a:br>
            <a:endParaRPr lang="nb-NO" altLang="nb-NO" sz="2600" dirty="0">
              <a:solidFill>
                <a:prstClr val="white"/>
              </a:solidFill>
              <a:latin typeface="Calibri Light" panose="020F0302020204030204" pitchFamily="34" charset="0"/>
              <a:ea typeface="+mj-ea"/>
              <a:cs typeface="Calibri Light" panose="020F0302020204030204" pitchFamily="34" charset="0"/>
            </a:endParaRPr>
          </a:p>
          <a:p>
            <a:pPr marL="0" indent="0" algn="r">
              <a:lnSpc>
                <a:spcPct val="110000"/>
              </a:lnSpc>
              <a:spcBef>
                <a:spcPts val="0"/>
              </a:spcBef>
              <a:buNone/>
            </a:pPr>
            <a:r>
              <a:rPr lang="nb-NO" altLang="nb-NO" sz="1800" dirty="0">
                <a:solidFill>
                  <a:schemeClr val="bg1"/>
                </a:solidFill>
                <a:latin typeface="Calibri Light" panose="020F0302020204030204" pitchFamily="34" charset="0"/>
                <a:cs typeface="Calibri Light" panose="020F0302020204030204" pitchFamily="34" charset="0"/>
              </a:rPr>
              <a:t>Kari Anne Rødnes. 2014. «Skjønnlitteratur i klasserommet: Skandinavisk forskning </a:t>
            </a:r>
          </a:p>
          <a:p>
            <a:pPr marL="0" indent="0" algn="r">
              <a:lnSpc>
                <a:spcPct val="110000"/>
              </a:lnSpc>
              <a:spcBef>
                <a:spcPts val="0"/>
              </a:spcBef>
              <a:buNone/>
            </a:pPr>
            <a:r>
              <a:rPr lang="nb-NO" altLang="nb-NO" sz="1800" dirty="0">
                <a:solidFill>
                  <a:schemeClr val="bg1"/>
                </a:solidFill>
                <a:latin typeface="Calibri Light" panose="020F0302020204030204" pitchFamily="34" charset="0"/>
                <a:cs typeface="Calibri Light" panose="020F0302020204030204" pitchFamily="34" charset="0"/>
              </a:rPr>
              <a:t>og didaktiske implikasjoner». I </a:t>
            </a:r>
            <a:r>
              <a:rPr lang="nb-NO" altLang="nb-NO" sz="1800" i="1" dirty="0">
                <a:solidFill>
                  <a:schemeClr val="bg1"/>
                </a:solidFill>
                <a:latin typeface="Calibri Light" panose="020F0302020204030204" pitchFamily="34" charset="0"/>
                <a:cs typeface="Calibri Light" panose="020F0302020204030204" pitchFamily="34" charset="0"/>
              </a:rPr>
              <a:t>Acta </a:t>
            </a:r>
            <a:r>
              <a:rPr lang="nb-NO" altLang="nb-NO" sz="1800" i="1" dirty="0" err="1">
                <a:solidFill>
                  <a:schemeClr val="bg1"/>
                </a:solidFill>
                <a:latin typeface="Calibri Light" panose="020F0302020204030204" pitchFamily="34" charset="0"/>
                <a:cs typeface="Calibri Light" panose="020F0302020204030204" pitchFamily="34" charset="0"/>
              </a:rPr>
              <a:t>Didactica</a:t>
            </a:r>
            <a:r>
              <a:rPr lang="nb-NO" altLang="nb-NO" sz="1800" i="1" dirty="0">
                <a:solidFill>
                  <a:schemeClr val="bg1"/>
                </a:solidFill>
                <a:latin typeface="Calibri Light" panose="020F0302020204030204" pitchFamily="34" charset="0"/>
                <a:cs typeface="Calibri Light" panose="020F0302020204030204" pitchFamily="34" charset="0"/>
              </a:rPr>
              <a:t> Norge</a:t>
            </a:r>
            <a:r>
              <a:rPr lang="nb-NO" altLang="nb-NO" sz="1800" dirty="0">
                <a:solidFill>
                  <a:schemeClr val="bg1"/>
                </a:solidFill>
                <a:latin typeface="Calibri Light" panose="020F0302020204030204" pitchFamily="34" charset="0"/>
                <a:cs typeface="Calibri Light" panose="020F0302020204030204" pitchFamily="34" charset="0"/>
              </a:rPr>
              <a:t>, nr. 1/2014, s. 7 og 9.</a:t>
            </a:r>
            <a:endParaRPr lang="nb-NO" sz="18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5901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8"/>
            <a:ext cx="8610600" cy="4749661"/>
          </a:xfrm>
        </p:spPr>
        <p:txBody>
          <a:bodyPr/>
          <a:lstStyle/>
          <a:p>
            <a:pPr marL="0" indent="0">
              <a:lnSpc>
                <a:spcPct val="150000"/>
              </a:lnSpc>
              <a:buNone/>
            </a:pPr>
            <a:r>
              <a:rPr lang="nb-NO" altLang="nb-NO" sz="2600" dirty="0">
                <a:solidFill>
                  <a:schemeClr val="bg1"/>
                </a:solidFill>
                <a:latin typeface="Calibri Light" panose="020F0302020204030204"/>
                <a:ea typeface="+mj-ea"/>
                <a:cs typeface="+mj-cs"/>
              </a:rPr>
              <a:t>«Fokus på </a:t>
            </a:r>
            <a:r>
              <a:rPr lang="nb-NO" altLang="nb-NO" sz="2600" dirty="0" err="1">
                <a:solidFill>
                  <a:schemeClr val="bg1"/>
                </a:solidFill>
                <a:latin typeface="Calibri Light" panose="020F0302020204030204"/>
                <a:ea typeface="+mj-ea"/>
                <a:cs typeface="+mj-cs"/>
              </a:rPr>
              <a:t>generel</a:t>
            </a:r>
            <a:r>
              <a:rPr lang="nb-NO" altLang="nb-NO" sz="2600" dirty="0">
                <a:solidFill>
                  <a:schemeClr val="bg1"/>
                </a:solidFill>
                <a:latin typeface="Calibri Light" panose="020F0302020204030204"/>
                <a:ea typeface="+mj-ea"/>
                <a:cs typeface="+mj-cs"/>
              </a:rPr>
              <a:t> viden </a:t>
            </a:r>
            <a:r>
              <a:rPr lang="nb-NO" altLang="nb-NO" sz="2600" dirty="0" err="1">
                <a:solidFill>
                  <a:schemeClr val="bg1"/>
                </a:solidFill>
                <a:latin typeface="Calibri Light" panose="020F0302020204030204"/>
                <a:ea typeface="+mj-ea"/>
                <a:cs typeface="+mj-cs"/>
              </a:rPr>
              <a:t>forud</a:t>
            </a:r>
            <a:r>
              <a:rPr lang="nb-NO" altLang="nb-NO" sz="2600" dirty="0">
                <a:solidFill>
                  <a:schemeClr val="bg1"/>
                </a:solidFill>
                <a:latin typeface="Calibri Light" panose="020F0302020204030204"/>
                <a:ea typeface="+mj-ea"/>
                <a:cs typeface="+mj-cs"/>
              </a:rPr>
              <a:t> for </a:t>
            </a:r>
            <a:r>
              <a:rPr lang="nb-NO" altLang="nb-NO" sz="2600" dirty="0" err="1">
                <a:solidFill>
                  <a:schemeClr val="bg1"/>
                </a:solidFill>
                <a:latin typeface="Calibri Light" panose="020F0302020204030204"/>
                <a:ea typeface="+mj-ea"/>
                <a:cs typeface="+mj-cs"/>
              </a:rPr>
              <a:t>læsningen</a:t>
            </a:r>
            <a:r>
              <a:rPr lang="nb-NO" altLang="nb-NO" sz="2600" dirty="0">
                <a:solidFill>
                  <a:schemeClr val="bg1"/>
                </a:solidFill>
                <a:latin typeface="Calibri Light" panose="020F0302020204030204"/>
                <a:ea typeface="+mj-ea"/>
                <a:cs typeface="+mj-cs"/>
              </a:rPr>
              <a:t> giver en lukket, deduktiv </a:t>
            </a:r>
            <a:r>
              <a:rPr lang="nb-NO" altLang="nb-NO" sz="2600" dirty="0" err="1">
                <a:solidFill>
                  <a:schemeClr val="bg1"/>
                </a:solidFill>
                <a:latin typeface="Calibri Light" panose="020F0302020204030204"/>
                <a:ea typeface="+mj-ea"/>
                <a:cs typeface="+mj-cs"/>
              </a:rPr>
              <a:t>proces</a:t>
            </a:r>
            <a:r>
              <a:rPr lang="nb-NO" altLang="nb-NO" sz="2600" dirty="0">
                <a:solidFill>
                  <a:schemeClr val="bg1"/>
                </a:solidFill>
                <a:latin typeface="Calibri Light" panose="020F0302020204030204"/>
                <a:ea typeface="+mj-ea"/>
                <a:cs typeface="+mj-cs"/>
              </a:rPr>
              <a:t>, hvor </a:t>
            </a:r>
            <a:r>
              <a:rPr lang="nb-NO" altLang="nb-NO" sz="2600" dirty="0" err="1">
                <a:solidFill>
                  <a:schemeClr val="bg1"/>
                </a:solidFill>
                <a:latin typeface="Calibri Light" panose="020F0302020204030204"/>
                <a:ea typeface="+mj-ea"/>
                <a:cs typeface="+mj-cs"/>
              </a:rPr>
              <a:t>eleverne</a:t>
            </a:r>
            <a:r>
              <a:rPr lang="nb-NO" altLang="nb-NO" sz="2600" dirty="0">
                <a:solidFill>
                  <a:schemeClr val="bg1"/>
                </a:solidFill>
                <a:latin typeface="Calibri Light" panose="020F0302020204030204"/>
                <a:ea typeface="+mj-ea"/>
                <a:cs typeface="+mj-cs"/>
              </a:rPr>
              <a:t> </a:t>
            </a:r>
            <a:r>
              <a:rPr lang="nb-NO" altLang="nb-NO" sz="2600" dirty="0" err="1">
                <a:solidFill>
                  <a:schemeClr val="bg1"/>
                </a:solidFill>
                <a:latin typeface="Calibri Light" panose="020F0302020204030204"/>
                <a:ea typeface="+mj-ea"/>
                <a:cs typeface="+mj-cs"/>
              </a:rPr>
              <a:t>læser</a:t>
            </a:r>
            <a:r>
              <a:rPr lang="nb-NO" altLang="nb-NO" sz="2600" dirty="0">
                <a:solidFill>
                  <a:schemeClr val="bg1"/>
                </a:solidFill>
                <a:latin typeface="Calibri Light" panose="020F0302020204030204"/>
                <a:ea typeface="+mj-ea"/>
                <a:cs typeface="+mj-cs"/>
              </a:rPr>
              <a:t> teksten med </a:t>
            </a:r>
            <a:r>
              <a:rPr lang="nb-NO" altLang="nb-NO" sz="2600" dirty="0" err="1">
                <a:solidFill>
                  <a:schemeClr val="bg1"/>
                </a:solidFill>
                <a:latin typeface="Calibri Light" panose="020F0302020204030204"/>
                <a:ea typeface="+mj-ea"/>
                <a:cs typeface="+mj-cs"/>
              </a:rPr>
              <a:t>henblik</a:t>
            </a:r>
            <a:r>
              <a:rPr lang="nb-NO" altLang="nb-NO" sz="2600" dirty="0">
                <a:solidFill>
                  <a:schemeClr val="bg1"/>
                </a:solidFill>
                <a:latin typeface="Calibri Light" panose="020F0302020204030204"/>
                <a:ea typeface="+mj-ea"/>
                <a:cs typeface="+mj-cs"/>
              </a:rPr>
              <a:t> på at </a:t>
            </a:r>
            <a:r>
              <a:rPr lang="nb-NO" altLang="nb-NO" sz="2600" dirty="0" err="1">
                <a:solidFill>
                  <a:schemeClr val="bg1"/>
                </a:solidFill>
                <a:latin typeface="Calibri Light" panose="020F0302020204030204"/>
                <a:ea typeface="+mj-ea"/>
                <a:cs typeface="+mj-cs"/>
              </a:rPr>
              <a:t>bekræfte</a:t>
            </a:r>
            <a:r>
              <a:rPr lang="nb-NO" altLang="nb-NO" sz="2600" dirty="0">
                <a:solidFill>
                  <a:schemeClr val="bg1"/>
                </a:solidFill>
                <a:latin typeface="Calibri Light" panose="020F0302020204030204"/>
                <a:ea typeface="+mj-ea"/>
                <a:cs typeface="+mj-cs"/>
              </a:rPr>
              <a:t> generelle </a:t>
            </a:r>
            <a:r>
              <a:rPr lang="nb-NO" altLang="nb-NO" sz="2600" dirty="0" err="1">
                <a:solidFill>
                  <a:schemeClr val="bg1"/>
                </a:solidFill>
                <a:latin typeface="Calibri Light" panose="020F0302020204030204"/>
                <a:ea typeface="+mj-ea"/>
                <a:cs typeface="+mj-cs"/>
              </a:rPr>
              <a:t>træk</a:t>
            </a:r>
            <a:r>
              <a:rPr lang="nb-NO" altLang="nb-NO" sz="2600" dirty="0">
                <a:solidFill>
                  <a:schemeClr val="bg1"/>
                </a:solidFill>
                <a:latin typeface="Calibri Light" panose="020F0302020204030204"/>
                <a:ea typeface="+mj-ea"/>
                <a:cs typeface="+mj-cs"/>
              </a:rPr>
              <a:t>.» </a:t>
            </a:r>
            <a:br>
              <a:rPr lang="nb-NO" altLang="nb-NO" sz="4000" dirty="0">
                <a:solidFill>
                  <a:schemeClr val="bg1"/>
                </a:solidFill>
                <a:latin typeface="Calibri Light" panose="020F0302020204030204"/>
                <a:ea typeface="+mj-ea"/>
                <a:cs typeface="+mj-cs"/>
              </a:rPr>
            </a:br>
            <a:endParaRPr lang="nb-NO" altLang="nb-NO" sz="4000" dirty="0">
              <a:solidFill>
                <a:schemeClr val="bg1"/>
              </a:solidFill>
              <a:latin typeface="Calibri Light" panose="020F0302020204030204"/>
              <a:ea typeface="+mj-ea"/>
              <a:cs typeface="+mj-cs"/>
            </a:endParaRPr>
          </a:p>
          <a:p>
            <a:pPr marL="0" indent="0" algn="r">
              <a:lnSpc>
                <a:spcPct val="100000"/>
              </a:lnSpc>
              <a:buNone/>
            </a:pPr>
            <a:endParaRPr lang="nb-NO" altLang="nb-NO" sz="2000" dirty="0">
              <a:solidFill>
                <a:schemeClr val="bg1"/>
              </a:solidFill>
              <a:latin typeface="Calibri Light" panose="020F0302020204030204"/>
              <a:ea typeface="+mj-ea"/>
              <a:cs typeface="+mj-cs"/>
            </a:endParaRPr>
          </a:p>
          <a:p>
            <a:pPr marL="0" indent="0" algn="r">
              <a:lnSpc>
                <a:spcPct val="100000"/>
              </a:lnSpc>
              <a:buNone/>
            </a:pPr>
            <a:r>
              <a:rPr lang="nb-NO" altLang="nb-NO" sz="2000" dirty="0">
                <a:solidFill>
                  <a:schemeClr val="bg1"/>
                </a:solidFill>
                <a:latin typeface="Calibri Light" panose="020F0302020204030204"/>
                <a:ea typeface="+mj-ea"/>
                <a:cs typeface="+mj-cs"/>
              </a:rPr>
              <a:t>Thomas </a:t>
            </a:r>
            <a:r>
              <a:rPr lang="nb-NO" altLang="nb-NO" sz="2000" dirty="0" err="1">
                <a:solidFill>
                  <a:schemeClr val="bg1"/>
                </a:solidFill>
                <a:latin typeface="Calibri Light" panose="020F0302020204030204"/>
                <a:ea typeface="+mj-ea"/>
                <a:cs typeface="+mj-cs"/>
              </a:rPr>
              <a:t>Illum</a:t>
            </a:r>
            <a:r>
              <a:rPr lang="nb-NO" altLang="nb-NO" sz="2000" dirty="0">
                <a:solidFill>
                  <a:schemeClr val="bg1"/>
                </a:solidFill>
                <a:latin typeface="Calibri Light" panose="020F0302020204030204"/>
                <a:ea typeface="+mj-ea"/>
                <a:cs typeface="+mj-cs"/>
              </a:rPr>
              <a:t> Hansen. 2011. </a:t>
            </a:r>
            <a:r>
              <a:rPr lang="nb-NO" altLang="nb-NO" sz="2000" i="1" dirty="0">
                <a:solidFill>
                  <a:schemeClr val="bg1"/>
                </a:solidFill>
                <a:latin typeface="Calibri Light" panose="020F0302020204030204"/>
                <a:ea typeface="+mj-ea"/>
                <a:cs typeface="+mj-cs"/>
              </a:rPr>
              <a:t>Kognitiv </a:t>
            </a:r>
            <a:r>
              <a:rPr lang="nb-NO" altLang="nb-NO" sz="2000" i="1" dirty="0" err="1">
                <a:solidFill>
                  <a:schemeClr val="bg1"/>
                </a:solidFill>
                <a:latin typeface="Calibri Light" panose="020F0302020204030204"/>
                <a:ea typeface="+mj-ea"/>
                <a:cs typeface="+mj-cs"/>
              </a:rPr>
              <a:t>litteraturdidaktik</a:t>
            </a:r>
            <a:r>
              <a:rPr lang="nb-NO" altLang="nb-NO" sz="2000" dirty="0">
                <a:solidFill>
                  <a:schemeClr val="bg1"/>
                </a:solidFill>
                <a:latin typeface="Calibri Light" panose="020F0302020204030204"/>
                <a:ea typeface="+mj-ea"/>
                <a:cs typeface="+mj-cs"/>
              </a:rPr>
              <a:t>, s. 141f.</a:t>
            </a:r>
            <a:endParaRPr lang="nb-NO" sz="2000" dirty="0">
              <a:solidFill>
                <a:schemeClr val="bg1"/>
              </a:solidFill>
            </a:endParaRPr>
          </a:p>
        </p:txBody>
      </p:sp>
    </p:spTree>
    <p:extLst>
      <p:ext uri="{BB962C8B-B14F-4D97-AF65-F5344CB8AC3E}">
        <p14:creationId xmlns:p14="http://schemas.microsoft.com/office/powerpoint/2010/main" val="178772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a:p>
        </p:txBody>
      </p:sp>
    </p:spTree>
    <p:extLst>
      <p:ext uri="{BB962C8B-B14F-4D97-AF65-F5344CB8AC3E}">
        <p14:creationId xmlns:p14="http://schemas.microsoft.com/office/powerpoint/2010/main" val="2745376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A6936A5B-EA19-44AF-A526-14D37E23B5F5}"/>
              </a:ext>
            </a:extLst>
          </p:cNvPr>
          <p:cNvSpPr>
            <a:spLocks noGrp="1"/>
          </p:cNvSpPr>
          <p:nvPr>
            <p:ph idx="1"/>
          </p:nvPr>
        </p:nvSpPr>
        <p:spPr>
          <a:xfrm>
            <a:off x="1788459" y="1289189"/>
            <a:ext cx="8610600" cy="4351338"/>
          </a:xfrm>
        </p:spPr>
        <p:txBody>
          <a:bodyPr>
            <a:normAutofit lnSpcReduction="10000"/>
          </a:bodyPr>
          <a:lstStyle/>
          <a:p>
            <a:pPr marL="0" indent="0">
              <a:lnSpc>
                <a:spcPct val="150000"/>
              </a:lnSpc>
              <a:buNone/>
            </a:pPr>
            <a:r>
              <a:rPr lang="nb-NO" sz="2600" dirty="0">
                <a:solidFill>
                  <a:schemeClr val="bg1"/>
                </a:solidFill>
                <a:latin typeface="+mj-lt"/>
              </a:rPr>
              <a:t>«analysere, tolke og sammenligne et utvalg sentrale norske og noen internasjonale tekster fra ulike litterære tradisjoner fra romantikken til i dag, og sette dem inn i en kulturhistorisk sammenheng»</a:t>
            </a:r>
            <a:br>
              <a:rPr lang="nb-NO" altLang="nb-NO" sz="4000" dirty="0">
                <a:solidFill>
                  <a:schemeClr val="bg1"/>
                </a:solidFill>
                <a:latin typeface="+mj-lt"/>
                <a:ea typeface="+mj-ea"/>
                <a:cs typeface="+mj-cs"/>
              </a:rPr>
            </a:br>
            <a:br>
              <a:rPr lang="nb-NO" altLang="nb-NO" sz="4000" dirty="0">
                <a:solidFill>
                  <a:schemeClr val="bg1"/>
                </a:solidFill>
                <a:latin typeface="+mj-lt"/>
                <a:ea typeface="+mj-ea"/>
                <a:cs typeface="+mj-cs"/>
              </a:rPr>
            </a:br>
            <a:endParaRPr lang="nb-NO" altLang="nb-NO" sz="2000" i="1" dirty="0">
              <a:solidFill>
                <a:schemeClr val="bg1"/>
              </a:solidFill>
              <a:latin typeface="+mj-lt"/>
              <a:ea typeface="+mj-ea"/>
              <a:cs typeface="+mj-cs"/>
            </a:endParaRPr>
          </a:p>
          <a:p>
            <a:pPr marL="0" indent="0" algn="r">
              <a:buNone/>
            </a:pPr>
            <a:r>
              <a:rPr lang="nb-NO" altLang="nb-NO" sz="2000" i="1" dirty="0">
                <a:solidFill>
                  <a:schemeClr val="bg1"/>
                </a:solidFill>
                <a:latin typeface="+mj-lt"/>
                <a:ea typeface="+mj-ea"/>
                <a:cs typeface="+mj-cs"/>
              </a:rPr>
              <a:t>Kunnskapsløftet</a:t>
            </a:r>
            <a:r>
              <a:rPr lang="nb-NO" altLang="nb-NO" sz="2000" dirty="0">
                <a:solidFill>
                  <a:schemeClr val="bg1"/>
                </a:solidFill>
                <a:latin typeface="+mj-lt"/>
                <a:ea typeface="+mj-ea"/>
                <a:cs typeface="+mj-cs"/>
              </a:rPr>
              <a:t>, k</a:t>
            </a:r>
            <a:r>
              <a:rPr lang="nb-NO" sz="2000" dirty="0">
                <a:solidFill>
                  <a:schemeClr val="bg1"/>
                </a:solidFill>
                <a:latin typeface="+mj-lt"/>
              </a:rPr>
              <a:t>ompetansemål etter Vg3 </a:t>
            </a:r>
          </a:p>
          <a:p>
            <a:pPr marL="0" indent="0" algn="r">
              <a:buNone/>
            </a:pPr>
            <a:r>
              <a:rPr lang="nb-NO" sz="2000" dirty="0">
                <a:solidFill>
                  <a:schemeClr val="bg1"/>
                </a:solidFill>
                <a:latin typeface="+mj-lt"/>
              </a:rPr>
              <a:t>studieforberedende utdanningsprogram</a:t>
            </a:r>
          </a:p>
          <a:p>
            <a:pPr marL="0" indent="0">
              <a:lnSpc>
                <a:spcPct val="100000"/>
              </a:lnSpc>
              <a:buNone/>
            </a:pPr>
            <a:endParaRPr lang="nb-NO" dirty="0">
              <a:solidFill>
                <a:schemeClr val="bg1"/>
              </a:solidFill>
            </a:endParaRPr>
          </a:p>
        </p:txBody>
      </p:sp>
    </p:spTree>
    <p:extLst>
      <p:ext uri="{BB962C8B-B14F-4D97-AF65-F5344CB8AC3E}">
        <p14:creationId xmlns:p14="http://schemas.microsoft.com/office/powerpoint/2010/main" val="95490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a:p>
        </p:txBody>
      </p:sp>
    </p:spTree>
    <p:extLst>
      <p:ext uri="{BB962C8B-B14F-4D97-AF65-F5344CB8AC3E}">
        <p14:creationId xmlns:p14="http://schemas.microsoft.com/office/powerpoint/2010/main" val="25548584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593</Words>
  <Application>Microsoft Office PowerPoint</Application>
  <PresentationFormat>Widescreen</PresentationFormat>
  <Paragraphs>87</Paragraphs>
  <Slides>32</Slides>
  <Notes>3</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32</vt:i4>
      </vt:variant>
    </vt:vector>
  </HeadingPairs>
  <TitlesOfParts>
    <vt:vector size="39" baseType="lpstr">
      <vt:lpstr>Arial</vt:lpstr>
      <vt:lpstr>Arial Unicode MS</vt:lpstr>
      <vt:lpstr>Calibri</vt:lpstr>
      <vt:lpstr>Calibri Light</vt:lpstr>
      <vt:lpstr>Times New Roman</vt:lpstr>
      <vt:lpstr>Verdana</vt:lpstr>
      <vt:lpstr>Office-tema</vt:lpstr>
      <vt:lpstr>Ei vrien historie  eller litteraturhistoria som didaktisk utfordring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Mads Claudi</dc:creator>
  <cp:lastModifiedBy>Benedicte Eyde</cp:lastModifiedBy>
  <cp:revision>32</cp:revision>
  <cp:lastPrinted>2019-03-21T11:32:27Z</cp:lastPrinted>
  <dcterms:created xsi:type="dcterms:W3CDTF">2019-03-19T12:44:18Z</dcterms:created>
  <dcterms:modified xsi:type="dcterms:W3CDTF">2019-03-21T23:06:53Z</dcterms:modified>
</cp:coreProperties>
</file>