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3" r:id="rId2"/>
    <p:sldId id="387" r:id="rId3"/>
    <p:sldId id="385" r:id="rId4"/>
    <p:sldId id="365" r:id="rId5"/>
    <p:sldId id="386" r:id="rId6"/>
    <p:sldId id="357" r:id="rId7"/>
    <p:sldId id="388" r:id="rId8"/>
    <p:sldId id="366" r:id="rId9"/>
    <p:sldId id="384" r:id="rId10"/>
    <p:sldId id="380" r:id="rId11"/>
    <p:sldId id="381" r:id="rId12"/>
    <p:sldId id="389" r:id="rId13"/>
    <p:sldId id="390" r:id="rId14"/>
    <p:sldId id="392" r:id="rId15"/>
    <p:sldId id="391" r:id="rId16"/>
    <p:sldId id="393" r:id="rId1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ACF6A10-BF9C-4111-8906-7AFB24F1911E}">
          <p14:sldIdLst>
            <p14:sldId id="263"/>
            <p14:sldId id="387"/>
            <p14:sldId id="385"/>
            <p14:sldId id="365"/>
            <p14:sldId id="386"/>
            <p14:sldId id="357"/>
            <p14:sldId id="388"/>
            <p14:sldId id="366"/>
            <p14:sldId id="384"/>
            <p14:sldId id="380"/>
            <p14:sldId id="381"/>
            <p14:sldId id="389"/>
            <p14:sldId id="390"/>
            <p14:sldId id="392"/>
            <p14:sldId id="391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E52"/>
    <a:srgbClr val="5FAFC7"/>
    <a:srgbClr val="E54F46"/>
    <a:srgbClr val="E44E46"/>
    <a:srgbClr val="E65343"/>
    <a:srgbClr val="DB3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6" autoAdjust="0"/>
    <p:restoredTop sz="85084" autoAdjust="0"/>
  </p:normalViewPr>
  <p:slideViewPr>
    <p:cSldViewPr>
      <p:cViewPr varScale="1">
        <p:scale>
          <a:sx n="62" d="100"/>
          <a:sy n="62" d="100"/>
        </p:scale>
        <p:origin x="11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70CDE-D9CE-4354-94E4-1FD6DB967311}" type="datetimeFigureOut">
              <a:rPr lang="nb-NO" smtClean="0"/>
              <a:t>21.03.2019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25AF9-6F74-472F-B3FF-34E5DD3183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4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DE89A-F0D7-4FF6-B2F1-98DC7792C91E}" type="datetimeFigureOut">
              <a:rPr lang="nb-NO" smtClean="0"/>
              <a:t>21.03.2019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2AF7-2D85-4421-9B02-2B5F9CC37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44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ør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1124744"/>
            <a:ext cx="6912768" cy="2550145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ts val="5400"/>
              </a:lnSpc>
              <a:defRPr sz="43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4196680"/>
            <a:ext cx="6912768" cy="103252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logowhite_trans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74" y="5589240"/>
            <a:ext cx="4140000" cy="720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04000" y="486000"/>
            <a:ext cx="6336000" cy="540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9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med bun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2C8-A058-4180-B079-D2BB07202F64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68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883965"/>
            <a:ext cx="4813374" cy="38880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1883965"/>
            <a:ext cx="2360241" cy="3888000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>
            <a:lvl1pPr>
              <a:lnSpc>
                <a:spcPts val="432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D717-61D1-4C00-8AD2-B4D703E8008B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4653136"/>
            <a:ext cx="7365504" cy="566738"/>
          </a:xfr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3000" b="1" i="0">
                <a:solidFill>
                  <a:srgbClr val="5FAFC7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22920" y="908720"/>
            <a:ext cx="7380000" cy="3680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5301208"/>
            <a:ext cx="73800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B8B09-1B14-435E-9783-3917B5F59E53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320"/>
              </a:lnSpc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22920" y="1883965"/>
            <a:ext cx="7365504" cy="3888000"/>
          </a:xfrm>
        </p:spPr>
        <p:txBody>
          <a:bodyPr vert="eaVert"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2706-DCB4-48CA-9428-9DBA9A870B4C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4320"/>
              </a:lnSpc>
              <a:defRPr sz="36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_nøyt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4320"/>
              </a:lnSpc>
              <a:defRPr sz="36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61B0-CBE5-4EB6-A751-845023D866FA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3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, hvit med grå ram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4320"/>
              </a:lnSpc>
              <a:defRPr sz="36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A0F6-E0D7-40C5-92E9-D6F9F9998AED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1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1119882"/>
            <a:ext cx="6584776" cy="3533254"/>
          </a:xfrm>
        </p:spPr>
        <p:txBody>
          <a:bodyPr anchor="t" anchorCtr="0">
            <a:normAutofit/>
          </a:bodyPr>
          <a:lstStyle>
            <a:lvl1pPr>
              <a:lnSpc>
                <a:spcPts val="6000"/>
              </a:lnSpc>
              <a:defRPr sz="5000" b="1" i="0" u="none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2109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ste s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30012" y="4797152"/>
            <a:ext cx="5083976" cy="29311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cap="all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2920" y="1883965"/>
            <a:ext cx="3492000" cy="3888432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96424" y="1883965"/>
            <a:ext cx="3492000" cy="3888432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CA80-810A-4186-92D7-C77E826E029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852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844824"/>
            <a:ext cx="3492000" cy="576064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896424" y="1844824"/>
            <a:ext cx="3492000" cy="576064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1022920" y="2525764"/>
            <a:ext cx="3492000" cy="313548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4896424" y="2525764"/>
            <a:ext cx="3492000" cy="3135484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F360A4-0454-4264-A88C-9CA1EAA6D112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787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975866"/>
            <a:ext cx="7365504" cy="652934"/>
          </a:xfrm>
        </p:spPr>
        <p:txBody>
          <a:bodyPr>
            <a:normAutofit/>
          </a:bodyPr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022920" y="1883965"/>
            <a:ext cx="7365504" cy="3888000"/>
          </a:xfrm>
        </p:spPr>
        <p:txBody>
          <a:bodyPr/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defRPr>
            </a:lvl5pPr>
          </a:lstStyle>
          <a:p>
            <a:pPr lv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8AA6-6526-456F-83D5-91DE0F0D1DBA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208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883965"/>
            <a:ext cx="7365504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6300000"/>
            <a:ext cx="936104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5ECE85C-32AD-4BD1-B389-AB814A6D953F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6300000"/>
            <a:ext cx="709342" cy="2160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04000" y="486000"/>
            <a:ext cx="6336000" cy="540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044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0" r:id="rId5"/>
    <p:sldLayoutId id="2147483655" r:id="rId6"/>
    <p:sldLayoutId id="2147483652" r:id="rId7"/>
    <p:sldLayoutId id="2147483653" r:id="rId8"/>
    <p:sldLayoutId id="2147483654" r:id="rId9"/>
    <p:sldLayoutId id="2147483661" r:id="rId10"/>
    <p:sldLayoutId id="2147483662" r:id="rId11"/>
    <p:sldLayoutId id="2147483656" r:id="rId12"/>
    <p:sldLayoutId id="2147483657" r:id="rId13"/>
    <p:sldLayoutId id="2147483658" r:id="rId14"/>
  </p:sldLayoutIdLst>
  <p:hf hdr="0"/>
  <p:txStyles>
    <p:titleStyle>
      <a:lvl1pPr marL="0" algn="l" defTabSz="914400" rtl="0" eaLnBrk="1" latinLnBrk="0" hangingPunct="1">
        <a:lnSpc>
          <a:spcPts val="4320"/>
        </a:lnSpc>
        <a:spcBef>
          <a:spcPct val="0"/>
        </a:spcBef>
        <a:buNone/>
        <a:defRPr sz="3600" b="1" i="0" u="none" kern="1200" cap="none" spc="0" normalizeH="0" baseline="0">
          <a:solidFill>
            <a:srgbClr val="5FAF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1115616" y="1809467"/>
            <a:ext cx="6912768" cy="1542033"/>
          </a:xfrm>
        </p:spPr>
        <p:txBody>
          <a:bodyPr>
            <a:normAutofit/>
          </a:bodyPr>
          <a:lstStyle/>
          <a:p>
            <a:r>
              <a:rPr lang="nb-NO" dirty="0"/>
              <a:t>ERASMUS MONTANUS</a:t>
            </a:r>
            <a:br>
              <a:rPr lang="nb-NO" dirty="0"/>
            </a:br>
            <a:r>
              <a:rPr lang="nb-NO" dirty="0"/>
              <a:t>og konteksten</a:t>
            </a:r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1115616" y="4365104"/>
            <a:ext cx="6912768" cy="653528"/>
          </a:xfrm>
        </p:spPr>
        <p:txBody>
          <a:bodyPr/>
          <a:lstStyle/>
          <a:p>
            <a:r>
              <a:rPr lang="nb-NO" dirty="0"/>
              <a:t>ved Jørgen Sejersted</a:t>
            </a:r>
          </a:p>
        </p:txBody>
      </p:sp>
      <p:cxnSp>
        <p:nvCxnSpPr>
          <p:cNvPr id="6" name="Rett pil 5"/>
          <p:cNvCxnSpPr/>
          <p:nvPr/>
        </p:nvCxnSpPr>
        <p:spPr>
          <a:xfrm>
            <a:off x="4551995" y="-257224"/>
            <a:ext cx="0" cy="210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/>
          <p:cNvSpPr txBox="1"/>
          <p:nvPr/>
        </p:nvSpPr>
        <p:spPr>
          <a:xfrm>
            <a:off x="265237" y="-738063"/>
            <a:ext cx="8568952" cy="46166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200" i="1" dirty="0"/>
              <a:t>Her kan du skrive enhet/tilhørighet. Sett blank hvis dette ikke er aktuelt. </a:t>
            </a:r>
            <a:br>
              <a:rPr lang="nb-NO" sz="1200" i="1" dirty="0"/>
            </a:br>
            <a:r>
              <a:rPr lang="nb-NO" sz="1200" i="1" dirty="0"/>
              <a:t>Innhold i dette feltet styres her: Meny -&gt; Sett inn (</a:t>
            </a:r>
            <a:r>
              <a:rPr lang="nb-NO" sz="1050" i="1" dirty="0"/>
              <a:t>Mac=Vis</a:t>
            </a:r>
            <a:r>
              <a:rPr lang="nb-NO" sz="1200" i="1" dirty="0"/>
              <a:t>) -&gt; Topptekst og bunntekst</a:t>
            </a:r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4294967295"/>
          </p:nvPr>
        </p:nvSpPr>
        <p:spPr>
          <a:xfrm>
            <a:off x="1404000" y="486000"/>
            <a:ext cx="6336000" cy="54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nb-NO" sz="1200" cap="all" spc="1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Universitetet i Bergen</a:t>
            </a:r>
          </a:p>
        </p:txBody>
      </p:sp>
    </p:spTree>
    <p:extLst>
      <p:ext uri="{BB962C8B-B14F-4D97-AF65-F5344CB8AC3E}">
        <p14:creationId xmlns:p14="http://schemas.microsoft.com/office/powerpoint/2010/main" val="27461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BAE16C-6E79-1D47-B84F-885D91F2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Diakront</a:t>
            </a:r>
            <a:br>
              <a:rPr lang="nb-NO" sz="3200" dirty="0"/>
            </a:br>
            <a:r>
              <a:rPr lang="nb-NO" sz="3200" dirty="0"/>
              <a:t>Litteraturhistorien som linje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910BAC-D167-F44E-8395-E40B2462D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1848701"/>
            <a:ext cx="5349280" cy="44160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2800" b="1" dirty="0">
                <a:solidFill>
                  <a:schemeClr val="tx1"/>
                </a:solidFill>
              </a:rPr>
              <a:t>Finnes historisk utvikling?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«Blant </a:t>
            </a:r>
            <a:r>
              <a:rPr lang="nb-NO" dirty="0" err="1"/>
              <a:t>curieuse</a:t>
            </a:r>
            <a:r>
              <a:rPr lang="nb-NO" dirty="0"/>
              <a:t> </a:t>
            </a:r>
            <a:r>
              <a:rPr lang="nb-NO" dirty="0" err="1"/>
              <a:t>Spørsmaal</a:t>
            </a:r>
            <a:r>
              <a:rPr lang="nb-NO" dirty="0"/>
              <a:t>, som </a:t>
            </a:r>
            <a:r>
              <a:rPr lang="nb-NO" dirty="0" err="1"/>
              <a:t>fortiene</a:t>
            </a:r>
            <a:r>
              <a:rPr lang="nb-NO" dirty="0"/>
              <a:t> at </a:t>
            </a:r>
            <a:r>
              <a:rPr lang="nb-NO" dirty="0" err="1"/>
              <a:t>examineres</a:t>
            </a:r>
            <a:r>
              <a:rPr lang="nb-NO" dirty="0"/>
              <a:t>, er dette, om Verden </a:t>
            </a:r>
            <a:r>
              <a:rPr lang="nb-NO" dirty="0" err="1"/>
              <a:t>forværres</a:t>
            </a:r>
            <a:r>
              <a:rPr lang="nb-NO" dirty="0"/>
              <a:t> eller forbedres.»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da" dirty="0"/>
              <a:t>“Alt hvad derfor man med Upartiskhed kand sige herom, er dette, at Verden er fast den samme, som den haver været; saa at om een af de gamle Patriarker stod op fra de Døde, vilde han finde de samme Synder under andre Navne, han vilde finde Hoer, Mord, Kriig, U-ret at øves udi fast lige Grad, skiønt paa anden Façon. Materien er den samme, skiønt Formen er forandret.” </a:t>
            </a:r>
            <a:r>
              <a:rPr lang="nb-NO" dirty="0"/>
              <a:t>(Holberg MT III,4)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B15B04-6130-0342-8CCD-EBB3E93A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DFAA09-F219-854C-B42E-AC345286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D5FF1-E230-A947-AD46-FE79D33F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AE1924D-B993-8644-9157-DBE6AEDE0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48581"/>
            <a:ext cx="27051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01D8BC-96E3-DB47-A18D-AD1E21AA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Litteraturhistorien som problem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9E6B75-4C23-E745-A884-2C1E3193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FEB22F-BF68-C94B-81C5-3CF542FC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E8E15D-3247-6D44-AA91-25237C1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DDFA82F-30E2-1548-AF4C-5C3FA2CA2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«Vi skulle kvitte oss med </a:t>
            </a:r>
            <a:r>
              <a:rPr lang="nb-NO" dirty="0" err="1"/>
              <a:t>pseudovitskapen</a:t>
            </a:r>
            <a:r>
              <a:rPr lang="nb-NO" dirty="0"/>
              <a:t> litteraturhistorie» (</a:t>
            </a:r>
            <a:r>
              <a:rPr lang="nb-NO" dirty="0" err="1"/>
              <a:t>B.K.Nicolaysen</a:t>
            </a:r>
            <a:r>
              <a:rPr lang="nb-NO" dirty="0"/>
              <a:t>)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>
                <a:solidFill>
                  <a:schemeClr val="tx1"/>
                </a:solidFill>
              </a:rPr>
              <a:t>Litteraturhistorien som moralsk eksempelsamling</a:t>
            </a:r>
          </a:p>
          <a:p>
            <a:r>
              <a:rPr lang="nb-NO" dirty="0"/>
              <a:t>«Faget historie forvalter også kompetanser på dette [</a:t>
            </a:r>
            <a:r>
              <a:rPr lang="nb-NO" dirty="0" err="1"/>
              <a:t>flerkulturalitet</a:t>
            </a:r>
            <a:r>
              <a:rPr lang="nb-NO" dirty="0"/>
              <a:t>] området. Kjennskap til hendelser som har skjedd i antidemokratisk, totalitær ånd, for eksempel folkemord og etnisk </a:t>
            </a:r>
            <a:r>
              <a:rPr lang="nb-NO" dirty="0" err="1"/>
              <a:t>renskning</a:t>
            </a:r>
            <a:r>
              <a:rPr lang="nb-NO" dirty="0"/>
              <a:t>, er viktig kunnskap for elevene». (S. Ludvigsen: NOU 2015: 8. Fremtidens skole)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3600" b="1" dirty="0">
                <a:solidFill>
                  <a:srgbClr val="FF0000"/>
                </a:solidFill>
              </a:rPr>
              <a:t>Hva med historiens mangetydighet og dilemmaer?</a:t>
            </a:r>
          </a:p>
          <a:p>
            <a:pPr marL="0" indent="0">
              <a:buNone/>
            </a:pPr>
            <a:endParaRPr lang="nb-NO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3600" b="1" dirty="0">
                <a:solidFill>
                  <a:srgbClr val="FF0000"/>
                </a:solidFill>
              </a:rPr>
              <a:t>Hva med den historiske bevissthet?</a:t>
            </a:r>
          </a:p>
        </p:txBody>
      </p:sp>
    </p:spTree>
    <p:extLst>
      <p:ext uri="{BB962C8B-B14F-4D97-AF65-F5344CB8AC3E}">
        <p14:creationId xmlns:p14="http://schemas.microsoft.com/office/powerpoint/2010/main" val="81093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01D8BC-96E3-DB47-A18D-AD1E21AA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Periodiseringsterm «Opplysningstid»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9E6B75-4C23-E745-A884-2C1E3193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FEB22F-BF68-C94B-81C5-3CF542FC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E8E15D-3247-6D44-AA91-25237C1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DDFA82F-30E2-1548-AF4C-5C3FA2CA2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Kulturens selvbiografiske bekjennelsesnarrativ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Middelalder – </a:t>
            </a:r>
            <a:r>
              <a:rPr lang="nb-NO" b="1" dirty="0"/>
              <a:t>Opplysningstid</a:t>
            </a:r>
            <a:r>
              <a:rPr lang="nb-NO" dirty="0"/>
              <a:t> - Modernitet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2EC92A4-8EA4-454C-9A22-65B1C4D1EB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52282"/>
            <a:ext cx="2126594" cy="333912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5539BBF-4B5C-F54B-9D15-A874AC6274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6" y="3546637"/>
            <a:ext cx="2756237" cy="333912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C38BBA2-00B5-2046-B63F-74F1177771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48" y="3546637"/>
            <a:ext cx="2886256" cy="33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1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D0E775-342B-DC47-A9E3-5A4F9EBB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20" y="1015007"/>
            <a:ext cx="7365504" cy="652934"/>
          </a:xfrm>
        </p:spPr>
        <p:txBody>
          <a:bodyPr/>
          <a:lstStyle/>
          <a:p>
            <a:r>
              <a:rPr lang="nb-NO" sz="2800" dirty="0">
                <a:solidFill>
                  <a:schemeClr val="tx1"/>
                </a:solidFill>
              </a:rPr>
              <a:t>Er Erasmus </a:t>
            </a:r>
            <a:r>
              <a:rPr lang="nb-NO" sz="2800" dirty="0" err="1">
                <a:solidFill>
                  <a:schemeClr val="tx1"/>
                </a:solidFill>
              </a:rPr>
              <a:t>Montanus</a:t>
            </a:r>
            <a:r>
              <a:rPr lang="nb-NO" sz="2800" dirty="0">
                <a:solidFill>
                  <a:schemeClr val="tx1"/>
                </a:solidFill>
              </a:rPr>
              <a:t> et </a:t>
            </a:r>
            <a:br>
              <a:rPr lang="nb-NO" sz="2800" dirty="0">
                <a:solidFill>
                  <a:schemeClr val="tx1"/>
                </a:solidFill>
              </a:rPr>
            </a:br>
            <a:r>
              <a:rPr lang="nb-NO" sz="2800" dirty="0">
                <a:solidFill>
                  <a:schemeClr val="tx1"/>
                </a:solidFill>
              </a:rPr>
              <a:t>opplysningstidstykke?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8D0DE7-761D-6143-8837-6A147BF87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JA</a:t>
            </a:r>
          </a:p>
          <a:p>
            <a:pPr lvl="1"/>
            <a:r>
              <a:rPr lang="nb-NO" dirty="0"/>
              <a:t>	Sosial mobilitet	</a:t>
            </a:r>
          </a:p>
          <a:p>
            <a:pPr lvl="1"/>
            <a:r>
              <a:rPr lang="nb-NO" dirty="0"/>
              <a:t>	Demokratisering av lærdom</a:t>
            </a:r>
          </a:p>
          <a:p>
            <a:pPr lvl="1"/>
            <a:r>
              <a:rPr lang="nb-NO" dirty="0"/>
              <a:t>	Kunnskap mot uvitenhet</a:t>
            </a:r>
          </a:p>
          <a:p>
            <a:pPr lvl="1"/>
            <a:r>
              <a:rPr lang="nb-NO" dirty="0"/>
              <a:t>	Kritikk av geistlighet</a:t>
            </a:r>
          </a:p>
          <a:p>
            <a:r>
              <a:rPr lang="nb-NO" dirty="0"/>
              <a:t>NEI</a:t>
            </a:r>
          </a:p>
          <a:p>
            <a:pPr lvl="1"/>
            <a:r>
              <a:rPr lang="nb-NO" dirty="0"/>
              <a:t>Pragmatikk foran rasjonalitet</a:t>
            </a:r>
          </a:p>
          <a:p>
            <a:pPr lvl="1"/>
            <a:r>
              <a:rPr lang="nb-NO" dirty="0"/>
              <a:t>Samfunnsstabilitet det viktigste</a:t>
            </a:r>
          </a:p>
          <a:p>
            <a:pPr lvl="1"/>
            <a:r>
              <a:rPr lang="nb-NO" dirty="0"/>
              <a:t>Sannheten finnes nok, men enhver artikulasjon av denne er kulturelt betinget</a:t>
            </a:r>
          </a:p>
          <a:p>
            <a:pPr lvl="1"/>
            <a:r>
              <a:rPr lang="nb-NO" dirty="0"/>
              <a:t>Makt og vold sikrer stabilitet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9A4521-6E7B-1E4D-8571-4ED5A2F2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8F9AE5-8220-E546-8D1A-6D5BB8914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Universitetet i Bergen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0C7968-A701-354C-91D2-ADA2C1FD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546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A7F603-C4C5-E14D-A287-2DBF60CD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8E46639-9F5A-AC49-935C-A9B842341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0" y="-1"/>
            <a:ext cx="9418345" cy="7074691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54075C-BAB5-A240-AEB5-7B2345DA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386879-EA24-0D48-B223-04D19F13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59E97A-A45D-E848-BBDF-8A35AEBA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44A89AB-3C94-E04D-B1DD-294D2A47DCA0}"/>
              </a:ext>
            </a:extLst>
          </p:cNvPr>
          <p:cNvSpPr txBox="1"/>
          <p:nvPr/>
        </p:nvSpPr>
        <p:spPr>
          <a:xfrm>
            <a:off x="539552" y="5517232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Pragmatismens tvetydige seier</a:t>
            </a:r>
          </a:p>
        </p:txBody>
      </p:sp>
    </p:spTree>
    <p:extLst>
      <p:ext uri="{BB962C8B-B14F-4D97-AF65-F5344CB8AC3E}">
        <p14:creationId xmlns:p14="http://schemas.microsoft.com/office/powerpoint/2010/main" val="801167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8EF1C2-C5CC-1F40-983C-5E6963D1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3D7281-854C-2D4B-89A6-3A02CA76A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Tekstlesing i periodiseringsperspektiv bør peke mot punktet der det partikulære bryter mot det generelle (som god kunst viser).</a:t>
            </a:r>
          </a:p>
          <a:p>
            <a:r>
              <a:rPr lang="nb-NO" dirty="0"/>
              <a:t>Slik vises periodiseringens muligheter og begrensninger.</a:t>
            </a:r>
          </a:p>
          <a:p>
            <a:r>
              <a:rPr lang="nb-NO" dirty="0"/>
              <a:t>Slik vises punktet mellom </a:t>
            </a:r>
            <a:r>
              <a:rPr lang="nb-NO" dirty="0" err="1"/>
              <a:t>doxa</a:t>
            </a:r>
            <a:r>
              <a:rPr lang="nb-NO" dirty="0"/>
              <a:t> (tidsånd) og frihet/motstand.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9495E9-B672-574F-A915-F36D23236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FCE89D-D0B0-CD40-8E6E-20FE40C3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DADA90-F8BC-484B-8E47-811BA53A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1262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AD967B-EBC6-1642-976F-7F9232B4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EA889425-DAC5-EE4C-AD65-EF36C8D67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" y="66429"/>
            <a:ext cx="9120351" cy="6791571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925270-89FE-1948-A718-735F6951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6628F9-31F4-524A-BDD5-07BCA2ED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98954E-5D1B-2645-9E7A-97A60DB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16</a:t>
            </a:fld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32C36EA-C90D-A241-80A5-50A82F4FFC86}"/>
              </a:ext>
            </a:extLst>
          </p:cNvPr>
          <p:cNvSpPr txBox="1"/>
          <p:nvPr/>
        </p:nvSpPr>
        <p:spPr>
          <a:xfrm>
            <a:off x="107504" y="5581383"/>
            <a:ext cx="646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Rasmus innenfor og utenfor konteksten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66311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F84FAC-BBEB-3A43-AB60-3FA5A9E1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20" y="802048"/>
            <a:ext cx="7365504" cy="65293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F62175-EE8D-C548-92F4-C29055A61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20" y="1556792"/>
            <a:ext cx="7365504" cy="421517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nb-NO" i="1" dirty="0"/>
              <a:t>Kontekst og opplysning</a:t>
            </a:r>
          </a:p>
          <a:p>
            <a:r>
              <a:rPr lang="nb-NO" i="1" dirty="0"/>
              <a:t>Erasmus </a:t>
            </a:r>
            <a:r>
              <a:rPr lang="nb-NO" i="1" dirty="0" err="1"/>
              <a:t>Montanus</a:t>
            </a:r>
            <a:r>
              <a:rPr lang="nb-NO" dirty="0"/>
              <a:t> kan leses som et stykke om </a:t>
            </a:r>
            <a:r>
              <a:rPr lang="nb-NO" dirty="0" err="1"/>
              <a:t>kontekstualisering</a:t>
            </a:r>
            <a:endParaRPr lang="nb-NO" dirty="0"/>
          </a:p>
          <a:p>
            <a:r>
              <a:rPr lang="nb-NO" dirty="0"/>
              <a:t>Sannhet og kontekst som sentralt 1700-tallstema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i="1" dirty="0"/>
              <a:t>2) Noen historiske kontekster for EM</a:t>
            </a:r>
          </a:p>
          <a:p>
            <a:r>
              <a:rPr lang="nb-NO" dirty="0"/>
              <a:t>Biografisk</a:t>
            </a:r>
          </a:p>
          <a:p>
            <a:r>
              <a:rPr lang="nb-NO" dirty="0"/>
              <a:t>Estetisk</a:t>
            </a:r>
          </a:p>
          <a:p>
            <a:r>
              <a:rPr lang="nb-NO" dirty="0"/>
              <a:t>Synkron</a:t>
            </a:r>
          </a:p>
          <a:p>
            <a:r>
              <a:rPr lang="nb-NO" dirty="0"/>
              <a:t>Diakron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FB6D95-ADDD-DA4E-B9AA-8A3AAFA6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4FDFF7-263B-A94B-BA74-DF1BE1F0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13E6EE-6F69-E94A-B0F2-C623B3F3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033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7DA719-E91C-CE48-A78F-4B5C5E6F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1BB361-DDB7-1140-8C61-7CA704C02C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00788"/>
            <a:ext cx="935038" cy="215900"/>
          </a:xfrm>
        </p:spPr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A1E536E-7417-D140-A1EF-B3EB94E4D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97" y="196624"/>
            <a:ext cx="10310794" cy="6175376"/>
          </a:xfrm>
          <a:prstGeom prst="rect">
            <a:avLst/>
          </a:prstGeom>
        </p:spPr>
      </p:pic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D0FC5F-5E44-D84C-AB08-0ECBFADD71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00788"/>
            <a:ext cx="709613" cy="215900"/>
          </a:xfrm>
        </p:spPr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E8EFA5D9-BE24-DB4F-85C4-DAD50CC26FC4}"/>
              </a:ext>
            </a:extLst>
          </p:cNvPr>
          <p:cNvSpPr txBox="1">
            <a:spLocks/>
          </p:cNvSpPr>
          <p:nvPr/>
        </p:nvSpPr>
        <p:spPr>
          <a:xfrm>
            <a:off x="1691680" y="5085184"/>
            <a:ext cx="7452320" cy="1070916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ts val="4320"/>
              </a:lnSpc>
              <a:spcBef>
                <a:spcPct val="0"/>
              </a:spcBef>
              <a:buNone/>
              <a:defRPr sz="3600" b="1" i="0" u="none" kern="1200" cap="none" spc="0" normalizeH="0" baseline="0">
                <a:solidFill>
                  <a:srgbClr val="5FAFC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400" dirty="0"/>
              <a:t>Sannheten og konteksten</a:t>
            </a:r>
          </a:p>
        </p:txBody>
      </p:sp>
    </p:spTree>
    <p:extLst>
      <p:ext uri="{BB962C8B-B14F-4D97-AF65-F5344CB8AC3E}">
        <p14:creationId xmlns:p14="http://schemas.microsoft.com/office/powerpoint/2010/main" val="411365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C824BD-5062-7C40-B933-24EDA8D5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20" y="801474"/>
            <a:ext cx="7365504" cy="65293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39E2D5-3B77-BB4C-842C-69E075708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835603"/>
            <a:ext cx="7560488" cy="1646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</a:rPr>
              <a:t>Jacob</a:t>
            </a:r>
          </a:p>
          <a:p>
            <a:pPr marL="0" indent="0">
              <a:buNone/>
            </a:pPr>
            <a:r>
              <a:rPr lang="nb-NO" sz="2200" dirty="0">
                <a:solidFill>
                  <a:schemeClr val="tx1"/>
                </a:solidFill>
              </a:rPr>
              <a:t>Jeg holder </a:t>
            </a:r>
            <a:r>
              <a:rPr lang="nb-NO" sz="2200" dirty="0" err="1">
                <a:solidFill>
                  <a:schemeClr val="tx1"/>
                </a:solidFill>
              </a:rPr>
              <a:t>ogsaa</a:t>
            </a:r>
            <a:r>
              <a:rPr lang="nb-NO" sz="2200" dirty="0">
                <a:solidFill>
                  <a:schemeClr val="tx1"/>
                </a:solidFill>
              </a:rPr>
              <a:t> for, at Jorden er rund, men om </a:t>
            </a:r>
            <a:r>
              <a:rPr lang="nb-NO" sz="2200" dirty="0" err="1">
                <a:solidFill>
                  <a:schemeClr val="tx1"/>
                </a:solidFill>
              </a:rPr>
              <a:t>een</a:t>
            </a:r>
            <a:r>
              <a:rPr lang="nb-NO" sz="2200" dirty="0">
                <a:solidFill>
                  <a:schemeClr val="tx1"/>
                </a:solidFill>
              </a:rPr>
              <a:t> gav mig en </a:t>
            </a:r>
            <a:r>
              <a:rPr lang="nb-NO" sz="2200" dirty="0" err="1">
                <a:solidFill>
                  <a:schemeClr val="tx1"/>
                </a:solidFill>
              </a:rPr>
              <a:t>Kommenskringle</a:t>
            </a:r>
            <a:r>
              <a:rPr lang="nb-NO" sz="2200" dirty="0">
                <a:solidFill>
                  <a:schemeClr val="tx1"/>
                </a:solidFill>
              </a:rPr>
              <a:t> for at sige, at den er lang, sagde jeg den var lang; </a:t>
            </a:r>
            <a:r>
              <a:rPr lang="nb-NO" sz="2200" dirty="0" err="1">
                <a:solidFill>
                  <a:schemeClr val="tx1"/>
                </a:solidFill>
              </a:rPr>
              <a:t>thi</a:t>
            </a:r>
            <a:r>
              <a:rPr lang="nb-NO" sz="2200" dirty="0">
                <a:solidFill>
                  <a:schemeClr val="tx1"/>
                </a:solidFill>
              </a:rPr>
              <a:t> det </a:t>
            </a:r>
            <a:r>
              <a:rPr lang="nb-NO" sz="2200" dirty="0" err="1">
                <a:solidFill>
                  <a:schemeClr val="tx1"/>
                </a:solidFill>
              </a:rPr>
              <a:t>kand</a:t>
            </a:r>
            <a:r>
              <a:rPr lang="nb-NO" sz="2200" dirty="0">
                <a:solidFill>
                  <a:schemeClr val="tx1"/>
                </a:solidFill>
              </a:rPr>
              <a:t> skille mig </a:t>
            </a:r>
            <a:r>
              <a:rPr lang="nb-NO" sz="2200" dirty="0" err="1">
                <a:solidFill>
                  <a:schemeClr val="tx1"/>
                </a:solidFill>
              </a:rPr>
              <a:t>ligemeget</a:t>
            </a:r>
            <a:r>
              <a:rPr lang="nb-NO" sz="2200" dirty="0">
                <a:solidFill>
                  <a:schemeClr val="tx1"/>
                </a:solidFill>
              </a:rPr>
              <a:t>. (EM 4,3)  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BF8B78-DDC9-E146-9D73-2BD03564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8296E6-BABA-A746-AC6B-5C27D06B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F2C160-5801-8E48-8BBF-55695050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AC1364F-D177-FC42-BE16-08B170FDC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252336"/>
            <a:ext cx="6480369" cy="4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4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AC066E-6CC0-3C4A-AC68-1E35E30B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Naturretten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8D439A-28FD-5042-8E0F-659AC9DA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20" y="1883965"/>
            <a:ext cx="4773216" cy="3774094"/>
          </a:xfrm>
        </p:spPr>
        <p:txBody>
          <a:bodyPr>
            <a:normAutofit lnSpcReduction="10000"/>
          </a:bodyPr>
          <a:lstStyle/>
          <a:p>
            <a:r>
              <a:rPr lang="nb-NO" dirty="0"/>
              <a:t>Universalitet eller kultur?</a:t>
            </a:r>
          </a:p>
          <a:p>
            <a:r>
              <a:rPr lang="nb-NO" dirty="0"/>
              <a:t>Historisk og kulturell jakt på det allmenne</a:t>
            </a:r>
          </a:p>
          <a:p>
            <a:r>
              <a:rPr lang="nb-NO" dirty="0"/>
              <a:t>Holbergs </a:t>
            </a:r>
            <a:r>
              <a:rPr lang="nb-NO" dirty="0" err="1"/>
              <a:t>Pufendorfske</a:t>
            </a:r>
            <a:r>
              <a:rPr lang="nb-NO" dirty="0"/>
              <a:t> naturrett</a:t>
            </a:r>
          </a:p>
          <a:p>
            <a:endParaRPr lang="nb-NO" dirty="0"/>
          </a:p>
          <a:p>
            <a:r>
              <a:rPr lang="nb-NO" dirty="0"/>
              <a:t>Historieskriving</a:t>
            </a:r>
          </a:p>
          <a:p>
            <a:r>
              <a:rPr lang="nb-NO" dirty="0"/>
              <a:t>1700-tallets grunndiskusjon</a:t>
            </a:r>
          </a:p>
          <a:p>
            <a:r>
              <a:rPr lang="nb-NO" dirty="0"/>
              <a:t>Men «opplysning»?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29DB25-61E2-8840-ADD1-27BF9AE47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5B581-24D7-234E-A627-B9CEBCC2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101781-671A-5242-9CE2-D712786A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7268BB7-4D09-654C-BE9C-12CB7F33F2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738">
            <a:off x="5845276" y="1284215"/>
            <a:ext cx="3303166" cy="53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8D9B1-FE29-5544-956F-8F2040E2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64" y="702996"/>
            <a:ext cx="7365504" cy="652934"/>
          </a:xfrm>
        </p:spPr>
        <p:txBody>
          <a:bodyPr/>
          <a:lstStyle/>
          <a:p>
            <a:r>
              <a:rPr lang="nb-NO" dirty="0"/>
              <a:t>Biografisk kontekst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825B7B-F0F4-504A-86E9-94690E01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72926"/>
            <a:ext cx="7365504" cy="4199039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nb-NO" sz="2800" dirty="0"/>
              <a:t>Humanisme: Den betydelige personlighet</a:t>
            </a:r>
          </a:p>
          <a:p>
            <a:pPr marL="457200" lvl="1" indent="0">
              <a:buNone/>
            </a:pPr>
            <a:endParaRPr lang="nb-NO" dirty="0"/>
          </a:p>
          <a:p>
            <a:pPr lvl="1"/>
            <a:r>
              <a:rPr lang="nb-NO" dirty="0"/>
              <a:t>Den sprengte familie</a:t>
            </a:r>
          </a:p>
          <a:p>
            <a:pPr lvl="1"/>
            <a:r>
              <a:rPr lang="nb-NO" dirty="0"/>
              <a:t>Sosial mobilitet</a:t>
            </a:r>
          </a:p>
          <a:p>
            <a:pPr lvl="1"/>
            <a:r>
              <a:rPr lang="nb-NO" dirty="0"/>
              <a:t>Dannelsesreisen</a:t>
            </a:r>
          </a:p>
          <a:p>
            <a:pPr lvl="1"/>
            <a:r>
              <a:rPr lang="nb-NO" dirty="0"/>
              <a:t>Københavnstudier</a:t>
            </a:r>
          </a:p>
          <a:p>
            <a:pPr lvl="1"/>
            <a:r>
              <a:rPr lang="nb-NO" dirty="0"/>
              <a:t>Uheldig korporalerfaring</a:t>
            </a:r>
          </a:p>
          <a:p>
            <a:pPr lvl="1"/>
            <a:r>
              <a:rPr lang="nb-NO" dirty="0"/>
              <a:t>Berget som bakgrunn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Pedagogisk kritikk av</a:t>
            </a:r>
          </a:p>
          <a:p>
            <a:pPr marL="914400" lvl="2" indent="0">
              <a:buNone/>
            </a:pPr>
            <a:r>
              <a:rPr lang="nb-NO" sz="2600" dirty="0"/>
              <a:t>abstrakt lærdom</a:t>
            </a:r>
          </a:p>
          <a:p>
            <a:pPr marL="914400" lvl="2" indent="0">
              <a:buNone/>
            </a:pPr>
            <a:endParaRPr lang="nb-NO" sz="2600" dirty="0"/>
          </a:p>
          <a:p>
            <a:pPr lvl="1"/>
            <a:r>
              <a:rPr lang="nb-NO" sz="2800" dirty="0"/>
              <a:t>«Dommedag over seg selv»</a:t>
            </a:r>
          </a:p>
          <a:p>
            <a:pPr marL="914400" lvl="2" indent="0">
              <a:buNone/>
            </a:pPr>
            <a:endParaRPr lang="nb-NO" sz="2600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1F39FD-33EE-F642-A599-D8CD9FC3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82471C-BDFF-4C40-AAFE-88067AD8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Universitetet i Bergen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9C2A7A-EDF0-5045-BFC6-116ACF05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6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B4C1183-11C9-E241-9592-50469CB0C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23988"/>
            <a:ext cx="3401624" cy="47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5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DE017A-D432-5142-9DDE-EF927B4C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Kjenn deg selv – </a:t>
            </a:r>
            <a:r>
              <a:rPr lang="nb-NO" dirty="0" err="1"/>
              <a:t>nosce</a:t>
            </a:r>
            <a:r>
              <a:rPr lang="nb-NO" dirty="0"/>
              <a:t> te </a:t>
            </a:r>
            <a:r>
              <a:rPr lang="nb-NO" dirty="0" err="1"/>
              <a:t>ipsum</a:t>
            </a:r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8BFB317E-3BDB-8342-B7A9-69FFE4BE1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40077"/>
            <a:ext cx="4061648" cy="297309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DCF4B6-1BF5-5F47-843F-326ECD50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AC2A59-F66C-6B47-95ED-415D94B7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F1CF5A-0805-DB48-AF0C-5B20706E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6980295-0AB3-8347-9E16-43C59BF7FF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68731"/>
            <a:ext cx="3405877" cy="414729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D0B26D4-6352-5542-900E-B076A95CFB76}"/>
              </a:ext>
            </a:extLst>
          </p:cNvPr>
          <p:cNvSpPr txBox="1"/>
          <p:nvPr/>
        </p:nvSpPr>
        <p:spPr>
          <a:xfrm>
            <a:off x="251521" y="5200646"/>
            <a:ext cx="4608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Biografisk lesemåte er moralsk humanistisk. </a:t>
            </a:r>
          </a:p>
          <a:p>
            <a:r>
              <a:rPr lang="nb-NO" b="1" dirty="0"/>
              <a:t>Kjenn deg selv i det andre mennesket.</a:t>
            </a:r>
          </a:p>
        </p:txBody>
      </p:sp>
    </p:spTree>
    <p:extLst>
      <p:ext uri="{BB962C8B-B14F-4D97-AF65-F5344CB8AC3E}">
        <p14:creationId xmlns:p14="http://schemas.microsoft.com/office/powerpoint/2010/main" val="110497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B5CFE5-475F-E842-8724-DE720F76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20" y="879692"/>
            <a:ext cx="7365504" cy="652934"/>
          </a:xfrm>
        </p:spPr>
        <p:txBody>
          <a:bodyPr/>
          <a:lstStyle/>
          <a:p>
            <a:r>
              <a:rPr lang="nb-NO" sz="3200" dirty="0"/>
              <a:t>Estetisk kontekst - klassisisme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C37A09-CA57-2349-A31E-16FA4E144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Klassisismens enheter</a:t>
            </a:r>
          </a:p>
          <a:p>
            <a:r>
              <a:rPr lang="nb-NO" dirty="0"/>
              <a:t>Karakteristiske typer</a:t>
            </a:r>
          </a:p>
          <a:p>
            <a:r>
              <a:rPr lang="nb-NO" dirty="0"/>
              <a:t>Kjærlighetsintrigen</a:t>
            </a:r>
          </a:p>
          <a:p>
            <a:r>
              <a:rPr lang="nb-NO" dirty="0"/>
              <a:t>Forsoningen</a:t>
            </a:r>
          </a:p>
          <a:p>
            <a:r>
              <a:rPr lang="nb-NO" dirty="0"/>
              <a:t>Tragikomedien</a:t>
            </a:r>
          </a:p>
          <a:p>
            <a:r>
              <a:rPr lang="nb-NO" dirty="0"/>
              <a:t>Karakterkomedien</a:t>
            </a:r>
          </a:p>
          <a:p>
            <a:endParaRPr lang="nb-NO" dirty="0"/>
          </a:p>
          <a:p>
            <a:r>
              <a:rPr lang="nb-NO" dirty="0"/>
              <a:t>Bruddet – det atypiske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E5073B-9F83-E14D-B229-571B9EE7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6D3EB2-CF47-FB44-A933-6A9DEDF7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4F39BA-E780-5242-BC03-68F45516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FEE8C10-B4A6-D640-8888-932BE3900B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87764"/>
            <a:ext cx="3862997" cy="50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333D34-780C-3247-B53A-9C3C476F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Synkron historie («</a:t>
            </a:r>
            <a:r>
              <a:rPr lang="nb-NO" sz="3200" dirty="0" err="1"/>
              <a:t>nyhistorisme</a:t>
            </a:r>
            <a:r>
              <a:rPr lang="nb-NO" sz="3200" dirty="0"/>
              <a:t>»)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ECA8F4-B2FD-674B-B311-9110599C7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Verdensbildet på 1700-tallet</a:t>
            </a:r>
          </a:p>
          <a:p>
            <a:r>
              <a:rPr lang="nb-NO" dirty="0"/>
              <a:t>Utdanningssystemet</a:t>
            </a:r>
          </a:p>
          <a:p>
            <a:r>
              <a:rPr lang="nb-NO" dirty="0"/>
              <a:t>Hva var en degn?</a:t>
            </a:r>
          </a:p>
          <a:p>
            <a:r>
              <a:rPr lang="nb-NO" dirty="0"/>
              <a:t>Verving til hæren</a:t>
            </a:r>
          </a:p>
          <a:p>
            <a:r>
              <a:rPr lang="nb-NO" dirty="0"/>
              <a:t>Sosiale forskjeller</a:t>
            </a:r>
          </a:p>
          <a:p>
            <a:r>
              <a:rPr lang="nb-NO" dirty="0" err="1"/>
              <a:t>etc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382C9D-E8B8-1A48-AA13-7FE49D626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950-1472-47B5-89C5-7FCEA07DFC21}" type="datetime1">
              <a:rPr lang="nb-NO" smtClean="0"/>
              <a:t>21.03.2019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C010F9-D535-2344-B688-FC649C2B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A966F4-E8C9-D84B-8A2D-E55DA392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06C54713-27B5-4268-B680-29C9FB350413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515EA1C-4D02-E345-8106-98664C76C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67639"/>
            <a:ext cx="5004048" cy="33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8803"/>
      </p:ext>
    </p:extLst>
  </p:cSld>
  <p:clrMapOvr>
    <a:masterClrMapping/>
  </p:clrMapOvr>
</p:sld>
</file>

<file path=ppt/theme/theme1.xml><?xml version="1.0" encoding="utf-8"?>
<a:theme xmlns:a="http://schemas.openxmlformats.org/drawingml/2006/main" name="UiB_norsk_rød-gen">
  <a:themeElements>
    <a:clrScheme name="UiB fargepalett">
      <a:dk1>
        <a:sysClr val="windowText" lastClr="000000"/>
      </a:dk1>
      <a:lt1>
        <a:srgbClr val="FFFFFF"/>
      </a:lt1>
      <a:dk2>
        <a:srgbClr val="716657"/>
      </a:dk2>
      <a:lt2>
        <a:srgbClr val="F5F5F5"/>
      </a:lt2>
      <a:accent1>
        <a:srgbClr val="DB3F3D"/>
      </a:accent1>
      <a:accent2>
        <a:srgbClr val="4EA0B7"/>
      </a:accent2>
      <a:accent3>
        <a:srgbClr val="789A5B"/>
      </a:accent3>
      <a:accent4>
        <a:srgbClr val="CDAB3F"/>
      </a:accent4>
      <a:accent5>
        <a:srgbClr val="705686"/>
      </a:accent5>
      <a:accent6>
        <a:srgbClr val="847268"/>
      </a:accent6>
      <a:hlink>
        <a:srgbClr val="4EA0B7"/>
      </a:hlink>
      <a:folHlink>
        <a:srgbClr val="004C70"/>
      </a:folHlink>
    </a:clrScheme>
    <a:fontScheme name="UiB Maler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UiB_norsk_rød-gen.potx</Template>
  <TotalTime>5843</TotalTime>
  <Words>448</Words>
  <Application>Microsoft Office PowerPoint</Application>
  <PresentationFormat>Skjermfremvisning (4:3)</PresentationFormat>
  <Paragraphs>145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Myriad Pro</vt:lpstr>
      <vt:lpstr>Times New Roman</vt:lpstr>
      <vt:lpstr>UiB_norsk_rød-gen</vt:lpstr>
      <vt:lpstr>ERASMUS MONTANUS og konteksten</vt:lpstr>
      <vt:lpstr>PowerPoint-presentasjon</vt:lpstr>
      <vt:lpstr>PowerPoint-presentasjon</vt:lpstr>
      <vt:lpstr>PowerPoint-presentasjon</vt:lpstr>
      <vt:lpstr>Naturretten</vt:lpstr>
      <vt:lpstr>Biografisk kontekst</vt:lpstr>
      <vt:lpstr>Kjenn deg selv – nosce te ipsum</vt:lpstr>
      <vt:lpstr>Estetisk kontekst - klassisisme</vt:lpstr>
      <vt:lpstr>Synkron historie («nyhistorisme»)</vt:lpstr>
      <vt:lpstr>Diakront Litteraturhistorien som linje</vt:lpstr>
      <vt:lpstr>Litteraturhistorien som problem</vt:lpstr>
      <vt:lpstr>Periodiseringsterm «Opplysningstid»</vt:lpstr>
      <vt:lpstr>Er Erasmus Montanus et  opplysningstidstykke?</vt:lpstr>
      <vt:lpstr>PowerPoint-presentasjon</vt:lpstr>
      <vt:lpstr>PowerPoint-presentasjon</vt:lpstr>
      <vt:lpstr>PowerPoint-presentasjon</vt:lpstr>
    </vt:vector>
  </TitlesOfParts>
  <Company>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Helge Grønhaug</dc:creator>
  <cp:lastModifiedBy>Benedicte Eyde</cp:lastModifiedBy>
  <cp:revision>591</cp:revision>
  <dcterms:created xsi:type="dcterms:W3CDTF">2015-10-30T09:38:42Z</dcterms:created>
  <dcterms:modified xsi:type="dcterms:W3CDTF">2019-03-21T22:33:17Z</dcterms:modified>
</cp:coreProperties>
</file>